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18" r:id="rId3"/>
    <p:sldId id="293" r:id="rId4"/>
    <p:sldId id="308" r:id="rId5"/>
    <p:sldId id="307" r:id="rId6"/>
    <p:sldId id="319" r:id="rId7"/>
    <p:sldId id="306" r:id="rId8"/>
    <p:sldId id="292" r:id="rId9"/>
    <p:sldId id="259" r:id="rId10"/>
    <p:sldId id="260" r:id="rId11"/>
    <p:sldId id="294" r:id="rId12"/>
    <p:sldId id="257" r:id="rId13"/>
    <p:sldId id="295" r:id="rId14"/>
    <p:sldId id="261" r:id="rId15"/>
    <p:sldId id="262" r:id="rId16"/>
    <p:sldId id="263" r:id="rId17"/>
    <p:sldId id="281" r:id="rId18"/>
    <p:sldId id="282" r:id="rId19"/>
    <p:sldId id="314" r:id="rId20"/>
    <p:sldId id="315" r:id="rId21"/>
    <p:sldId id="309" r:id="rId22"/>
    <p:sldId id="264" r:id="rId23"/>
    <p:sldId id="265" r:id="rId24"/>
    <p:sldId id="267" r:id="rId25"/>
    <p:sldId id="310" r:id="rId26"/>
    <p:sldId id="268" r:id="rId27"/>
    <p:sldId id="269" r:id="rId28"/>
    <p:sldId id="270" r:id="rId29"/>
    <p:sldId id="271" r:id="rId30"/>
    <p:sldId id="272" r:id="rId31"/>
    <p:sldId id="274" r:id="rId32"/>
    <p:sldId id="283" r:id="rId33"/>
    <p:sldId id="284" r:id="rId34"/>
    <p:sldId id="285" r:id="rId35"/>
    <p:sldId id="286" r:id="rId36"/>
    <p:sldId id="287" r:id="rId37"/>
    <p:sldId id="288" r:id="rId38"/>
    <p:sldId id="289" r:id="rId39"/>
    <p:sldId id="290" r:id="rId40"/>
    <p:sldId id="291" r:id="rId41"/>
    <p:sldId id="317" r:id="rId42"/>
    <p:sldId id="313" r:id="rId43"/>
    <p:sldId id="296" r:id="rId44"/>
    <p:sldId id="312" r:id="rId45"/>
    <p:sldId id="300" r:id="rId46"/>
    <p:sldId id="301" r:id="rId47"/>
    <p:sldId id="302" r:id="rId48"/>
    <p:sldId id="303" r:id="rId49"/>
    <p:sldId id="304" r:id="rId50"/>
    <p:sldId id="320" r:id="rId51"/>
    <p:sldId id="321"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8977A-DA23-4237-8536-FA0A26BFEDEB}" type="datetimeFigureOut">
              <a:rPr kumimoji="1" lang="ja-JP" altLang="en-US" smtClean="0"/>
              <a:pPr/>
              <a:t>2015/2/14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D2B523-97FF-448A-8FAA-9E1B32D5A5D8}" type="slidenum">
              <a:rPr kumimoji="1" lang="ja-JP" altLang="en-US" smtClean="0"/>
              <a:pPr/>
              <a:t>‹#›</a:t>
            </a:fld>
            <a:endParaRPr kumimoji="1" lang="ja-JP" altLang="en-US"/>
          </a:p>
        </p:txBody>
      </p:sp>
    </p:spTree>
    <p:extLst>
      <p:ext uri="{BB962C8B-B14F-4D97-AF65-F5344CB8AC3E}">
        <p14:creationId xmlns:p14="http://schemas.microsoft.com/office/powerpoint/2010/main" val="25522254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017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A961AF-3342-4243-8186-F9F03BD61420}" type="slidenum">
              <a:rPr lang="ja-JP" altLang="en-US" smtClean="0">
                <a:latin typeface="Arial" pitchFamily="34" charset="0"/>
              </a:rPr>
              <a:pPr/>
              <a:t>8</a:t>
            </a:fld>
            <a:endParaRPr lang="ja-JP" altLang="en-US" smtClean="0">
              <a:latin typeface="Arial" pitchFamily="34" charset="0"/>
            </a:endParaRPr>
          </a:p>
        </p:txBody>
      </p:sp>
    </p:spTree>
    <p:extLst>
      <p:ext uri="{BB962C8B-B14F-4D97-AF65-F5344CB8AC3E}">
        <p14:creationId xmlns:p14="http://schemas.microsoft.com/office/powerpoint/2010/main" val="211854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27</a:t>
            </a:fld>
            <a:endParaRPr kumimoji="1" lang="ja-JP" altLang="en-US"/>
          </a:p>
        </p:txBody>
      </p:sp>
    </p:spTree>
    <p:extLst>
      <p:ext uri="{BB962C8B-B14F-4D97-AF65-F5344CB8AC3E}">
        <p14:creationId xmlns:p14="http://schemas.microsoft.com/office/powerpoint/2010/main" val="141850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28</a:t>
            </a:fld>
            <a:endParaRPr kumimoji="1" lang="ja-JP" altLang="en-US"/>
          </a:p>
        </p:txBody>
      </p:sp>
    </p:spTree>
    <p:extLst>
      <p:ext uri="{BB962C8B-B14F-4D97-AF65-F5344CB8AC3E}">
        <p14:creationId xmlns:p14="http://schemas.microsoft.com/office/powerpoint/2010/main" val="198613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29</a:t>
            </a:fld>
            <a:endParaRPr kumimoji="1" lang="ja-JP" altLang="en-US"/>
          </a:p>
        </p:txBody>
      </p:sp>
    </p:spTree>
    <p:extLst>
      <p:ext uri="{BB962C8B-B14F-4D97-AF65-F5344CB8AC3E}">
        <p14:creationId xmlns:p14="http://schemas.microsoft.com/office/powerpoint/2010/main" val="68616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4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24260" name="スライド番号プレースホルダ 3"/>
          <p:cNvSpPr txBox="1">
            <a:spLocks noGrp="1"/>
          </p:cNvSpPr>
          <p:nvPr/>
        </p:nvSpPr>
        <p:spPr bwMode="auto">
          <a:xfrm>
            <a:off x="3885393" y="8685256"/>
            <a:ext cx="2970991" cy="457273"/>
          </a:xfrm>
          <a:prstGeom prst="rect">
            <a:avLst/>
          </a:prstGeom>
          <a:noFill/>
          <a:ln w="9525">
            <a:noFill/>
            <a:miter lim="800000"/>
            <a:headEnd/>
            <a:tailEnd/>
          </a:ln>
        </p:spPr>
        <p:txBody>
          <a:bodyPr anchor="b"/>
          <a:lstStyle/>
          <a:p>
            <a:pPr algn="r"/>
            <a:fld id="{40DA07E4-7600-4F53-AC23-B6C9B09C61F0}" type="slidenum">
              <a:rPr lang="ja-JP" altLang="en-US" sz="1200">
                <a:latin typeface="Calibri" pitchFamily="34" charset="0"/>
              </a:rPr>
              <a:pPr algn="r"/>
              <a:t>32</a:t>
            </a:fld>
            <a:endParaRPr lang="en-US" altLang="ja-JP" sz="1200">
              <a:latin typeface="Calibri" pitchFamily="34" charset="0"/>
            </a:endParaRPr>
          </a:p>
        </p:txBody>
      </p:sp>
    </p:spTree>
    <p:extLst>
      <p:ext uri="{BB962C8B-B14F-4D97-AF65-F5344CB8AC3E}">
        <p14:creationId xmlns:p14="http://schemas.microsoft.com/office/powerpoint/2010/main" val="278278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2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52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931860-AB20-4AB3-847E-1BB53DE7BF48}" type="slidenum">
              <a:rPr lang="en-US" altLang="ja-JP" smtClean="0">
                <a:latin typeface="Arial" pitchFamily="34" charset="0"/>
              </a:rPr>
              <a:pPr/>
              <a:t>33</a:t>
            </a:fld>
            <a:endParaRPr lang="en-US" altLang="ja-JP" smtClean="0">
              <a:latin typeface="Arial" pitchFamily="34" charset="0"/>
            </a:endParaRPr>
          </a:p>
        </p:txBody>
      </p:sp>
    </p:spTree>
    <p:extLst>
      <p:ext uri="{BB962C8B-B14F-4D97-AF65-F5344CB8AC3E}">
        <p14:creationId xmlns:p14="http://schemas.microsoft.com/office/powerpoint/2010/main" val="9513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34</a:t>
            </a:fld>
            <a:endParaRPr lang="en-US" altLang="ja-JP" smtClean="0">
              <a:latin typeface="Arial" pitchFamily="34" charset="0"/>
            </a:endParaRPr>
          </a:p>
        </p:txBody>
      </p:sp>
    </p:spTree>
    <p:extLst>
      <p:ext uri="{BB962C8B-B14F-4D97-AF65-F5344CB8AC3E}">
        <p14:creationId xmlns:p14="http://schemas.microsoft.com/office/powerpoint/2010/main" val="37706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73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73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9A0F9-8026-4C89-8D03-C84A5CA2BBCA}" type="slidenum">
              <a:rPr lang="ja-JP" altLang="en-US" smtClean="0">
                <a:latin typeface="Arial" pitchFamily="34" charset="0"/>
              </a:rPr>
              <a:pPr/>
              <a:t>35</a:t>
            </a:fld>
            <a:endParaRPr lang="ja-JP" altLang="en-US" smtClean="0">
              <a:latin typeface="Arial" pitchFamily="34" charset="0"/>
            </a:endParaRPr>
          </a:p>
        </p:txBody>
      </p:sp>
    </p:spTree>
    <p:extLst>
      <p:ext uri="{BB962C8B-B14F-4D97-AF65-F5344CB8AC3E}">
        <p14:creationId xmlns:p14="http://schemas.microsoft.com/office/powerpoint/2010/main" val="323901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8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83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80FD1-5C80-441D-9E62-839785791BA9}" type="slidenum">
              <a:rPr lang="en-US" altLang="ja-JP" smtClean="0">
                <a:latin typeface="Arial" pitchFamily="34" charset="0"/>
              </a:rPr>
              <a:pPr/>
              <a:t>36</a:t>
            </a:fld>
            <a:endParaRPr lang="en-US" altLang="ja-JP" smtClean="0">
              <a:latin typeface="Arial" pitchFamily="34" charset="0"/>
            </a:endParaRPr>
          </a:p>
        </p:txBody>
      </p:sp>
    </p:spTree>
    <p:extLst>
      <p:ext uri="{BB962C8B-B14F-4D97-AF65-F5344CB8AC3E}">
        <p14:creationId xmlns:p14="http://schemas.microsoft.com/office/powerpoint/2010/main" val="3243889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93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93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4A485-F25A-4AA7-994D-7171DD50E122}" type="slidenum">
              <a:rPr lang="ja-JP" altLang="en-US" smtClean="0">
                <a:latin typeface="Arial" pitchFamily="34" charset="0"/>
              </a:rPr>
              <a:pPr/>
              <a:t>37</a:t>
            </a:fld>
            <a:endParaRPr lang="ja-JP" altLang="en-US" smtClean="0">
              <a:latin typeface="Arial" pitchFamily="34" charset="0"/>
            </a:endParaRPr>
          </a:p>
        </p:txBody>
      </p:sp>
    </p:spTree>
    <p:extLst>
      <p:ext uri="{BB962C8B-B14F-4D97-AF65-F5344CB8AC3E}">
        <p14:creationId xmlns:p14="http://schemas.microsoft.com/office/powerpoint/2010/main" val="101899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0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04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616FC1-95BC-4F6B-AE04-CD9096557507}" type="slidenum">
              <a:rPr lang="ja-JP" altLang="en-US" smtClean="0">
                <a:latin typeface="Arial" pitchFamily="34" charset="0"/>
              </a:rPr>
              <a:pPr/>
              <a:t>38</a:t>
            </a:fld>
            <a:endParaRPr lang="ja-JP" altLang="en-US" smtClean="0">
              <a:latin typeface="Arial" pitchFamily="34" charset="0"/>
            </a:endParaRPr>
          </a:p>
        </p:txBody>
      </p:sp>
    </p:spTree>
    <p:extLst>
      <p:ext uri="{BB962C8B-B14F-4D97-AF65-F5344CB8AC3E}">
        <p14:creationId xmlns:p14="http://schemas.microsoft.com/office/powerpoint/2010/main" val="4090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15</a:t>
            </a:fld>
            <a:endParaRPr kumimoji="1" lang="ja-JP" altLang="en-US"/>
          </a:p>
        </p:txBody>
      </p:sp>
    </p:spTree>
    <p:extLst>
      <p:ext uri="{BB962C8B-B14F-4D97-AF65-F5344CB8AC3E}">
        <p14:creationId xmlns:p14="http://schemas.microsoft.com/office/powerpoint/2010/main" val="274808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14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14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752F12-CB1E-4B31-8DA2-B7170CC7C7A8}" type="slidenum">
              <a:rPr lang="ja-JP" altLang="en-US" smtClean="0">
                <a:latin typeface="Arial" pitchFamily="34" charset="0"/>
              </a:rPr>
              <a:pPr/>
              <a:t>39</a:t>
            </a:fld>
            <a:endParaRPr lang="ja-JP" altLang="en-US" smtClean="0">
              <a:latin typeface="Arial" pitchFamily="34" charset="0"/>
            </a:endParaRPr>
          </a:p>
        </p:txBody>
      </p:sp>
    </p:spTree>
    <p:extLst>
      <p:ext uri="{BB962C8B-B14F-4D97-AF65-F5344CB8AC3E}">
        <p14:creationId xmlns:p14="http://schemas.microsoft.com/office/powerpoint/2010/main" val="3300183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2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324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F73666-116E-458B-A5EF-82E1D86DE572}" type="slidenum">
              <a:rPr lang="ja-JP" altLang="en-US" smtClean="0">
                <a:latin typeface="Arial" pitchFamily="34" charset="0"/>
              </a:rPr>
              <a:pPr/>
              <a:t>40</a:t>
            </a:fld>
            <a:endParaRPr lang="ja-JP" altLang="en-US" smtClean="0">
              <a:latin typeface="Arial" pitchFamily="34" charset="0"/>
            </a:endParaRPr>
          </a:p>
        </p:txBody>
      </p:sp>
    </p:spTree>
    <p:extLst>
      <p:ext uri="{BB962C8B-B14F-4D97-AF65-F5344CB8AC3E}">
        <p14:creationId xmlns:p14="http://schemas.microsoft.com/office/powerpoint/2010/main" val="370999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50</a:t>
            </a:fld>
            <a:endParaRPr kumimoji="1" lang="ja-JP" altLang="en-US"/>
          </a:p>
        </p:txBody>
      </p:sp>
    </p:spTree>
    <p:extLst>
      <p:ext uri="{BB962C8B-B14F-4D97-AF65-F5344CB8AC3E}">
        <p14:creationId xmlns:p14="http://schemas.microsoft.com/office/powerpoint/2010/main" val="3839420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51</a:t>
            </a:fld>
            <a:endParaRPr kumimoji="1" lang="ja-JP" altLang="en-US"/>
          </a:p>
        </p:txBody>
      </p:sp>
    </p:spTree>
    <p:extLst>
      <p:ext uri="{BB962C8B-B14F-4D97-AF65-F5344CB8AC3E}">
        <p14:creationId xmlns:p14="http://schemas.microsoft.com/office/powerpoint/2010/main" val="254957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16</a:t>
            </a:fld>
            <a:endParaRPr kumimoji="1" lang="ja-JP" altLang="en-US"/>
          </a:p>
        </p:txBody>
      </p:sp>
    </p:spTree>
    <p:extLst>
      <p:ext uri="{BB962C8B-B14F-4D97-AF65-F5344CB8AC3E}">
        <p14:creationId xmlns:p14="http://schemas.microsoft.com/office/powerpoint/2010/main" val="331997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50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AAC2D4-39BE-44A3-AFE9-03239D13B39B}" type="slidenum">
              <a:rPr lang="ja-JP" altLang="en-US" smtClean="0">
                <a:latin typeface="Arial" pitchFamily="34" charset="0"/>
              </a:rPr>
              <a:pPr/>
              <a:t>17</a:t>
            </a:fld>
            <a:endParaRPr lang="ja-JP" altLang="en-US" smtClean="0">
              <a:latin typeface="Arial" pitchFamily="34" charset="0"/>
            </a:endParaRPr>
          </a:p>
        </p:txBody>
      </p:sp>
    </p:spTree>
    <p:extLst>
      <p:ext uri="{BB962C8B-B14F-4D97-AF65-F5344CB8AC3E}">
        <p14:creationId xmlns:p14="http://schemas.microsoft.com/office/powerpoint/2010/main" val="271797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6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60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CCCDE5-DAD9-42F6-BF87-954443D25D90}" type="slidenum">
              <a:rPr lang="ja-JP" altLang="en-US" smtClean="0">
                <a:latin typeface="Arial" pitchFamily="34" charset="0"/>
              </a:rPr>
              <a:pPr/>
              <a:t>18</a:t>
            </a:fld>
            <a:endParaRPr lang="ja-JP" altLang="en-US" smtClean="0">
              <a:latin typeface="Arial" pitchFamily="34" charset="0"/>
            </a:endParaRPr>
          </a:p>
        </p:txBody>
      </p:sp>
    </p:spTree>
    <p:extLst>
      <p:ext uri="{BB962C8B-B14F-4D97-AF65-F5344CB8AC3E}">
        <p14:creationId xmlns:p14="http://schemas.microsoft.com/office/powerpoint/2010/main" val="33945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22</a:t>
            </a:fld>
            <a:endParaRPr kumimoji="1" lang="ja-JP" altLang="en-US"/>
          </a:p>
        </p:txBody>
      </p:sp>
    </p:spTree>
    <p:extLst>
      <p:ext uri="{BB962C8B-B14F-4D97-AF65-F5344CB8AC3E}">
        <p14:creationId xmlns:p14="http://schemas.microsoft.com/office/powerpoint/2010/main" val="345707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23</a:t>
            </a:fld>
            <a:endParaRPr kumimoji="1" lang="ja-JP" altLang="en-US"/>
          </a:p>
        </p:txBody>
      </p:sp>
    </p:spTree>
    <p:extLst>
      <p:ext uri="{BB962C8B-B14F-4D97-AF65-F5344CB8AC3E}">
        <p14:creationId xmlns:p14="http://schemas.microsoft.com/office/powerpoint/2010/main" val="56228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24</a:t>
            </a:fld>
            <a:endParaRPr kumimoji="1" lang="ja-JP" altLang="en-US"/>
          </a:p>
        </p:txBody>
      </p:sp>
    </p:spTree>
    <p:extLst>
      <p:ext uri="{BB962C8B-B14F-4D97-AF65-F5344CB8AC3E}">
        <p14:creationId xmlns:p14="http://schemas.microsoft.com/office/powerpoint/2010/main" val="248724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26</a:t>
            </a:fld>
            <a:endParaRPr kumimoji="1" lang="ja-JP" altLang="en-US"/>
          </a:p>
        </p:txBody>
      </p:sp>
    </p:spTree>
    <p:extLst>
      <p:ext uri="{BB962C8B-B14F-4D97-AF65-F5344CB8AC3E}">
        <p14:creationId xmlns:p14="http://schemas.microsoft.com/office/powerpoint/2010/main" val="357205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AC24B54-3F15-44A0-B8FE-62A149EE6780}"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DEB574C-4F17-494D-8516-25C532EDD22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24B54-3F15-44A0-B8FE-62A149EE6780}" type="datetimeFigureOut">
              <a:rPr kumimoji="1" lang="ja-JP" altLang="en-US" smtClean="0"/>
              <a:pPr/>
              <a:t>2015/2/14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B574C-4F17-494D-8516-25C532EDD22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45382"/>
            <a:ext cx="7772400" cy="3411810"/>
          </a:xfrm>
          <a:ln w="38100">
            <a:solidFill>
              <a:schemeClr val="tx1"/>
            </a:solidFill>
          </a:ln>
        </p:spPr>
        <p:txBody>
          <a:bodyPr>
            <a:normAutofit/>
          </a:bodyPr>
          <a:lstStyle/>
          <a:p>
            <a:r>
              <a:rPr lang="ja-JP" altLang="en-US" dirty="0" smtClean="0"/>
              <a:t>都市環境情報論　</a:t>
            </a:r>
            <a:r>
              <a:rPr kumimoji="1" lang="ja-JP" altLang="en-US" dirty="0" smtClean="0"/>
              <a:t>第</a:t>
            </a:r>
            <a:r>
              <a:rPr lang="ja-JP" altLang="en-US" dirty="0" smtClean="0"/>
              <a:t>十</a:t>
            </a:r>
            <a:r>
              <a:rPr kumimoji="1" lang="ja-JP" altLang="en-US" dirty="0" smtClean="0"/>
              <a:t>四回</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solidFill>
                  <a:srgbClr val="FF0000"/>
                </a:solidFill>
              </a:rPr>
              <a:t>人流</a:t>
            </a:r>
            <a:r>
              <a:rPr kumimoji="1" lang="ja-JP" altLang="en-US" dirty="0" smtClean="0"/>
              <a:t>論の試み</a:t>
            </a:r>
            <a:r>
              <a:rPr kumimoji="1" lang="en-US" altLang="ja-JP" dirty="0" smtClean="0"/>
              <a:t/>
            </a:r>
            <a:br>
              <a:rPr kumimoji="1" lang="en-US" altLang="ja-JP" dirty="0" smtClean="0"/>
            </a:br>
            <a:r>
              <a:rPr kumimoji="1" lang="ja-JP" altLang="en-US" dirty="0" smtClean="0"/>
              <a:t>～</a:t>
            </a:r>
            <a:r>
              <a:rPr lang="ja-JP" altLang="en-US" dirty="0" smtClean="0"/>
              <a:t>ヒトを移動させる力～</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人流の時間軸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solidFill>
                  <a:srgbClr val="FF0000"/>
                </a:solidFill>
              </a:rPr>
              <a:t>人口減少　少子化</a:t>
            </a:r>
            <a:r>
              <a:rPr kumimoji="1" lang="ja-JP" altLang="en-US" dirty="0" smtClean="0"/>
              <a:t>対策より家族政策</a:t>
            </a:r>
            <a:endParaRPr kumimoji="1" lang="en-US" altLang="ja-JP" dirty="0" smtClean="0"/>
          </a:p>
          <a:p>
            <a:r>
              <a:rPr kumimoji="1" lang="ja-JP" altLang="en-US" dirty="0" smtClean="0"/>
              <a:t>ラベンシュタインの法則</a:t>
            </a:r>
            <a:endParaRPr kumimoji="1" lang="en-US" altLang="ja-JP" dirty="0" smtClean="0"/>
          </a:p>
          <a:p>
            <a:r>
              <a:rPr lang="ja-JP" altLang="en-US" dirty="0" smtClean="0"/>
              <a:t>人口ボーナスと人口オーナス</a:t>
            </a:r>
            <a:endParaRPr lang="en-US" altLang="ja-JP" dirty="0" smtClean="0"/>
          </a:p>
          <a:p>
            <a:r>
              <a:rPr lang="ja-JP" altLang="en-US" dirty="0" smtClean="0"/>
              <a:t>空き家対策と失われた郊外緑地</a:t>
            </a:r>
            <a:endParaRPr lang="en-US" altLang="ja-JP" dirty="0" smtClean="0"/>
          </a:p>
          <a:p>
            <a:r>
              <a:rPr lang="ja-JP" altLang="en-US" dirty="0" smtClean="0"/>
              <a:t>交流志向の都心交通整備と空港整備</a:t>
            </a:r>
          </a:p>
          <a:p>
            <a:r>
              <a:rPr lang="ja-JP" altLang="en-US" dirty="0" smtClean="0"/>
              <a:t>交通と通信　情報化の行方</a:t>
            </a:r>
            <a:endParaRPr lang="en-US" altLang="ja-JP" dirty="0" smtClean="0"/>
          </a:p>
          <a:p>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何故「旅客交通」ではないのか？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旅客・貨物の分類</a:t>
            </a:r>
            <a:endParaRPr kumimoji="1" lang="en-US" altLang="ja-JP" dirty="0" smtClean="0"/>
          </a:p>
          <a:p>
            <a:r>
              <a:rPr kumimoji="1" lang="ja-JP" altLang="en-US" dirty="0" smtClean="0"/>
              <a:t>物流概念の普及　ロジスティックは単なるモノの移動ではない</a:t>
            </a:r>
            <a:endParaRPr kumimoji="1" lang="en-US" altLang="ja-JP" dirty="0" smtClean="0"/>
          </a:p>
          <a:p>
            <a:r>
              <a:rPr lang="ja-JP" altLang="en-US" dirty="0" smtClean="0"/>
              <a:t>ヒトの移動も単なる人間の空間的移動ではなく、時間的要素や滞在（物流でいう保管）等も含めた概念でとらまえると、人流概念がふさわしい</a:t>
            </a:r>
            <a:endParaRPr lang="en-US" altLang="ja-JP" dirty="0" smtClean="0"/>
          </a:p>
          <a:p>
            <a:r>
              <a:rPr lang="ja-JP" altLang="en-US" dirty="0" smtClean="0">
                <a:solidFill>
                  <a:srgbClr val="FF0000"/>
                </a:solidFill>
              </a:rPr>
              <a:t>特</a:t>
            </a:r>
            <a:r>
              <a:rPr kumimoji="1" lang="ja-JP" altLang="en-US" dirty="0" smtClean="0">
                <a:solidFill>
                  <a:srgbClr val="FF0000"/>
                </a:solidFill>
              </a:rPr>
              <a:t>に概念のあいまいな「観光」を含めて論じる場合に有意である</a:t>
            </a:r>
            <a:endParaRPr kumimoji="1" lang="en-US" altLang="ja-JP" dirty="0" smtClean="0">
              <a:solidFill>
                <a:srgbClr val="FF0000"/>
              </a:solidFill>
            </a:endParaRPr>
          </a:p>
          <a:p>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　</a:t>
            </a:r>
            <a:r>
              <a:rPr lang="ja-JP" altLang="ja-JP" dirty="0" smtClean="0"/>
              <a:t>人を移動させる原因</a:t>
            </a:r>
            <a:r>
              <a:rPr lang="en-US" altLang="ja-JP" dirty="0" smtClean="0"/>
              <a:t>←</a:t>
            </a:r>
            <a:r>
              <a:rPr lang="ja-JP" altLang="ja-JP" dirty="0" smtClean="0"/>
              <a:t>脳内作用</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相乗効果</a:t>
            </a:r>
            <a:r>
              <a:rPr lang="en-US" altLang="ja-JP" dirty="0" smtClean="0"/>
              <a:t>  </a:t>
            </a:r>
            <a:r>
              <a:rPr lang="ja-JP" altLang="ja-JP" dirty="0" smtClean="0"/>
              <a:t>フェイス・トゥー・フェイス</a:t>
            </a:r>
            <a:r>
              <a:rPr lang="en-US" altLang="ja-JP" dirty="0" smtClean="0"/>
              <a:t>  </a:t>
            </a:r>
          </a:p>
          <a:p>
            <a:r>
              <a:rPr lang="ja-JP" altLang="ja-JP" dirty="0" smtClean="0"/>
              <a:t>人が集積する場としての大都市機能大都市の方が、田舎より、差を</a:t>
            </a:r>
            <a:r>
              <a:rPr lang="ja-JP" altLang="en-US" dirty="0" smtClean="0"/>
              <a:t>提供</a:t>
            </a:r>
            <a:r>
              <a:rPr lang="ja-JP" altLang="ja-JP" dirty="0" smtClean="0"/>
              <a:t>できる</a:t>
            </a:r>
            <a:r>
              <a:rPr lang="ja-JP" altLang="en-US" dirty="0" smtClean="0"/>
              <a:t>（例　</a:t>
            </a:r>
            <a:r>
              <a:rPr lang="ja-JP" altLang="ja-JP" dirty="0" smtClean="0"/>
              <a:t>競技ダンスの先生</a:t>
            </a:r>
            <a:r>
              <a:rPr lang="ja-JP" altLang="en-US" dirty="0" smtClean="0"/>
              <a:t>）</a:t>
            </a:r>
            <a:endParaRPr lang="ja-JP" altLang="ja-JP" dirty="0" smtClean="0"/>
          </a:p>
          <a:p>
            <a:r>
              <a:rPr lang="ja-JP" altLang="ja-JP" dirty="0" smtClean="0"/>
              <a:t>都市観光</a:t>
            </a:r>
            <a:r>
              <a:rPr lang="en-US" altLang="ja-JP" dirty="0" smtClean="0"/>
              <a:t>  </a:t>
            </a:r>
            <a:r>
              <a:rPr lang="ja-JP" altLang="ja-JP" dirty="0" smtClean="0"/>
              <a:t>コンベンションは地方巡業</a:t>
            </a:r>
          </a:p>
          <a:p>
            <a:r>
              <a:rPr lang="ja-JP" altLang="ja-JP" dirty="0" smtClean="0"/>
              <a:t>人と情報</a:t>
            </a:r>
            <a:r>
              <a:rPr lang="en-US" altLang="ja-JP" dirty="0" smtClean="0"/>
              <a:t>  </a:t>
            </a:r>
            <a:r>
              <a:rPr lang="ja-JP" altLang="ja-JP" dirty="0" smtClean="0"/>
              <a:t>同一体</a:t>
            </a:r>
            <a:r>
              <a:rPr lang="en-US" altLang="ja-JP" dirty="0" smtClean="0"/>
              <a:t>→</a:t>
            </a:r>
            <a:r>
              <a:rPr lang="ja-JP" altLang="ja-JP" dirty="0" smtClean="0"/>
              <a:t>分離</a:t>
            </a:r>
            <a:r>
              <a:rPr lang="en-US" altLang="ja-JP" dirty="0" smtClean="0"/>
              <a:t>→</a:t>
            </a:r>
            <a:r>
              <a:rPr lang="ja-JP" altLang="ja-JP" dirty="0" smtClean="0"/>
              <a:t>シンクロ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人流とは暮らし方を表す</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a:bodyPr>
          <a:lstStyle/>
          <a:p>
            <a:r>
              <a:rPr kumimoji="1" lang="ja-JP" altLang="en-US" dirty="0" smtClean="0"/>
              <a:t>通勤・通学</a:t>
            </a:r>
            <a:endParaRPr kumimoji="1" lang="en-US" altLang="ja-JP" dirty="0" smtClean="0"/>
          </a:p>
          <a:p>
            <a:r>
              <a:rPr lang="ja-JP" altLang="en-US" dirty="0" smtClean="0"/>
              <a:t>医療・買い物</a:t>
            </a:r>
            <a:endParaRPr lang="en-US" altLang="ja-JP" dirty="0" smtClean="0"/>
          </a:p>
          <a:p>
            <a:r>
              <a:rPr kumimoji="1" lang="ja-JP" altLang="en-US" dirty="0" smtClean="0"/>
              <a:t>引越・旅行</a:t>
            </a:r>
            <a:endParaRPr kumimoji="1" lang="en-US" altLang="ja-JP" dirty="0" smtClean="0"/>
          </a:p>
          <a:p>
            <a:r>
              <a:rPr lang="ja-JP" altLang="en-US" dirty="0" smtClean="0"/>
              <a:t>自宅滞在</a:t>
            </a:r>
            <a:endParaRPr lang="en-US" altLang="ja-JP" dirty="0" smtClean="0"/>
          </a:p>
          <a:p>
            <a:r>
              <a:rPr kumimoji="1" lang="ja-JP" altLang="en-US" dirty="0" smtClean="0"/>
              <a:t>職場学校滞在</a:t>
            </a:r>
            <a:endParaRPr kumimoji="1" lang="en-US" altLang="ja-JP" dirty="0" smtClean="0"/>
          </a:p>
          <a:p>
            <a:r>
              <a:rPr lang="ja-JP" altLang="en-US" dirty="0" smtClean="0"/>
              <a:t>出産・死亡</a:t>
            </a:r>
            <a:endParaRPr lang="en-US" altLang="ja-JP" dirty="0" smtClean="0"/>
          </a:p>
          <a:p>
            <a:r>
              <a:rPr kumimoji="1" lang="ja-JP" altLang="en-US" dirty="0" smtClean="0"/>
              <a:t>移民・亡命、避暑・ロングステイ</a:t>
            </a:r>
            <a:endParaRPr kumimoji="1" lang="en-US" altLang="ja-JP" dirty="0" smtClean="0"/>
          </a:p>
          <a:p>
            <a:r>
              <a:rPr lang="ja-JP" altLang="en-US" dirty="0" smtClean="0"/>
              <a:t>人口増加・減少</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大都市の魅力</a:t>
            </a:r>
            <a:endParaRPr kumimoji="1" lang="ja-JP" altLang="en-US" dirty="0"/>
          </a:p>
        </p:txBody>
      </p:sp>
      <p:sp>
        <p:nvSpPr>
          <p:cNvPr id="3" name="コンテンツ プレースホルダ 2"/>
          <p:cNvSpPr>
            <a:spLocks noGrp="1"/>
          </p:cNvSpPr>
          <p:nvPr>
            <p:ph idx="1"/>
          </p:nvPr>
        </p:nvSpPr>
        <p:spPr/>
        <p:txBody>
          <a:bodyPr/>
          <a:lstStyle/>
          <a:p>
            <a:pPr>
              <a:buNone/>
            </a:pPr>
            <a:r>
              <a:rPr kumimoji="1" lang="en-US" altLang="ja-JP" dirty="0" smtClean="0"/>
              <a:t>【</a:t>
            </a:r>
            <a:r>
              <a:rPr kumimoji="1" lang="ja-JP" altLang="en-US" dirty="0" smtClean="0"/>
              <a:t>人口増加時代の大都市の魅力</a:t>
            </a:r>
            <a:r>
              <a:rPr kumimoji="1" lang="en-US" altLang="ja-JP" dirty="0" smtClean="0"/>
              <a:t>】</a:t>
            </a:r>
          </a:p>
          <a:p>
            <a:r>
              <a:rPr lang="ja-JP" altLang="en-US" dirty="0" smtClean="0"/>
              <a:t>就職　集団就職列車　</a:t>
            </a:r>
            <a:r>
              <a:rPr lang="en-US" altLang="ja-JP" dirty="0" smtClean="0"/>
              <a:t>ALWAYS</a:t>
            </a:r>
            <a:r>
              <a:rPr lang="ja-JP" altLang="en-US" dirty="0" smtClean="0"/>
              <a:t>三丁目の夕日</a:t>
            </a:r>
            <a:endParaRPr lang="en-US" altLang="ja-JP" dirty="0" smtClean="0"/>
          </a:p>
          <a:p>
            <a:r>
              <a:rPr kumimoji="1" lang="ja-JP" altLang="en-US" dirty="0" smtClean="0"/>
              <a:t>進学　キャンパスの分散⇒都心回帰</a:t>
            </a:r>
            <a:endParaRPr kumimoji="1" lang="en-US" altLang="ja-JP" dirty="0" smtClean="0"/>
          </a:p>
          <a:p>
            <a:pPr>
              <a:buNone/>
            </a:pPr>
            <a:r>
              <a:rPr lang="ja-JP" altLang="en-US" dirty="0" smtClean="0"/>
              <a:t>　　　　　　　　　　　</a:t>
            </a:r>
            <a:r>
              <a:rPr lang="ja-JP" altLang="en-US" sz="4800" dirty="0" smtClean="0"/>
              <a:t>↓ ↓ ↓</a:t>
            </a:r>
            <a:endParaRPr kumimoji="1" lang="en-US" altLang="ja-JP" sz="4800" dirty="0" smtClean="0"/>
          </a:p>
          <a:p>
            <a:pPr>
              <a:buNone/>
            </a:pPr>
            <a:r>
              <a:rPr lang="en-US" altLang="ja-JP" dirty="0" smtClean="0"/>
              <a:t>【</a:t>
            </a:r>
            <a:r>
              <a:rPr lang="ja-JP" altLang="en-US" dirty="0" smtClean="0"/>
              <a:t>人口減少時代の都市の魅力</a:t>
            </a:r>
            <a:r>
              <a:rPr lang="en-US" altLang="ja-JP" dirty="0" smtClean="0"/>
              <a:t>】</a:t>
            </a:r>
          </a:p>
          <a:p>
            <a:r>
              <a:rPr kumimoji="1" lang="en-US" altLang="ja-JP" dirty="0" smtClean="0"/>
              <a:t>FACE to</a:t>
            </a:r>
            <a:r>
              <a:rPr lang="ja-JP" altLang="en-US" dirty="0" smtClean="0"/>
              <a:t> </a:t>
            </a:r>
            <a:r>
              <a:rPr kumimoji="1" lang="en-US" altLang="ja-JP" dirty="0" smtClean="0"/>
              <a:t>FACE</a:t>
            </a:r>
            <a:r>
              <a:rPr kumimoji="1" lang="ja-JP" altLang="en-US" dirty="0" smtClean="0"/>
              <a:t>の交流の場</a:t>
            </a:r>
            <a:endParaRPr kumimoji="1" lang="en-US" altLang="ja-JP" dirty="0" smtClean="0"/>
          </a:p>
          <a:p>
            <a:r>
              <a:rPr lang="ja-JP" altLang="en-US" dirty="0" smtClean="0"/>
              <a:t>都市観光</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kumimoji="1" lang="ja-JP" altLang="en-US" dirty="0" smtClean="0"/>
              <a:t>住むと訪れる</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「観光」が注目される背景</a:t>
            </a:r>
            <a:endParaRPr kumimoji="1" lang="en-US" altLang="ja-JP" dirty="0" smtClean="0"/>
          </a:p>
          <a:p>
            <a:pPr>
              <a:buNone/>
            </a:pPr>
            <a:r>
              <a:rPr kumimoji="1" lang="ja-JP" altLang="en-US" dirty="0" smtClean="0"/>
              <a:t>　　　　　「定住人口の減少」「</a:t>
            </a:r>
            <a:r>
              <a:rPr lang="ja-JP" altLang="en-US" dirty="0" smtClean="0"/>
              <a:t>地域</a:t>
            </a:r>
            <a:r>
              <a:rPr lang="ja-JP" altLang="en-US" dirty="0"/>
              <a:t>の</a:t>
            </a:r>
            <a:r>
              <a:rPr lang="ja-JP" altLang="en-US" dirty="0" smtClean="0"/>
              <a:t>誇り」</a:t>
            </a:r>
            <a:endParaRPr lang="en-US" altLang="ja-JP" dirty="0" smtClean="0"/>
          </a:p>
          <a:p>
            <a:r>
              <a:rPr kumimoji="1" lang="ja-JP" altLang="en-US" dirty="0"/>
              <a:t>では</a:t>
            </a:r>
            <a:r>
              <a:rPr kumimoji="1" lang="ja-JP" altLang="en-US" dirty="0" smtClean="0"/>
              <a:t>、「定住」と「宿泊」の差は何か</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kumimoji="1" lang="ja-JP" altLang="en-US" dirty="0" smtClean="0"/>
              <a:t>住む（定住）</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タックスヘブン、長期滞在で移住</a:t>
            </a:r>
            <a:endParaRPr kumimoji="1" lang="en-US" altLang="ja-JP" dirty="0" smtClean="0"/>
          </a:p>
          <a:p>
            <a:r>
              <a:rPr lang="ja-JP" altLang="en-US" dirty="0" smtClean="0"/>
              <a:t>納税と選挙権</a:t>
            </a:r>
            <a:endParaRPr lang="en-US" altLang="ja-JP" dirty="0" smtClean="0"/>
          </a:p>
          <a:p>
            <a:r>
              <a:rPr kumimoji="1" lang="ja-JP" altLang="en-US" dirty="0" smtClean="0"/>
              <a:t>外国人参政権</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457200" y="44450"/>
            <a:ext cx="8229600" cy="863600"/>
          </a:xfrm>
          <a:ln w="38100">
            <a:solidFill>
              <a:schemeClr val="tx1"/>
            </a:solidFill>
            <a:prstDash val="dashDot"/>
          </a:ln>
        </p:spPr>
        <p:txBody>
          <a:bodyPr/>
          <a:lstStyle/>
          <a:p>
            <a:r>
              <a:rPr lang="ja-JP" altLang="en-US" smtClean="0"/>
              <a:t>宿住問題</a:t>
            </a:r>
          </a:p>
        </p:txBody>
      </p:sp>
      <p:sp>
        <p:nvSpPr>
          <p:cNvPr id="25603" name="コンテンツ プレースホルダ 2"/>
          <p:cNvSpPr>
            <a:spLocks noGrp="1"/>
          </p:cNvSpPr>
          <p:nvPr>
            <p:ph idx="1"/>
          </p:nvPr>
        </p:nvSpPr>
        <p:spPr>
          <a:xfrm>
            <a:off x="457200" y="1125538"/>
            <a:ext cx="8229600" cy="5256212"/>
          </a:xfrm>
        </p:spPr>
        <p:txBody>
          <a:bodyPr>
            <a:normAutofit lnSpcReduction="10000"/>
          </a:bodyPr>
          <a:lstStyle/>
          <a:p>
            <a:r>
              <a:rPr lang="ja-JP" altLang="en-US" smtClean="0"/>
              <a:t>住む（日常）と泊る（非日常）</a:t>
            </a:r>
            <a:endParaRPr lang="en-US" altLang="ja-JP" smtClean="0"/>
          </a:p>
          <a:p>
            <a:r>
              <a:rPr lang="ja-JP" altLang="en-US" smtClean="0"/>
              <a:t>宿泊業の基本的法律は旅館業法</a:t>
            </a:r>
            <a:endParaRPr lang="en-US" altLang="ja-JP" smtClean="0"/>
          </a:p>
          <a:p>
            <a:r>
              <a:rPr lang="ja-JP" altLang="en-US" smtClean="0"/>
              <a:t>住の定まらない者への宿の提供（旅館にはホテル、旅館の他、簡易宿所、下宿も含む）・・・治安対策として内務省（厚生労働省）所管</a:t>
            </a:r>
            <a:endParaRPr lang="en-US" altLang="ja-JP" smtClean="0"/>
          </a:p>
          <a:p>
            <a:r>
              <a:rPr lang="ja-JP" altLang="en-US" smtClean="0"/>
              <a:t>外貨獲得を目標とした政策実現のための基本的法律は、国際観光ホテル整備法（観光庁所管）⇍</a:t>
            </a:r>
            <a:r>
              <a:rPr lang="ja-JP" altLang="en-US" smtClean="0">
                <a:solidFill>
                  <a:srgbClr val="FF0000"/>
                </a:solidFill>
              </a:rPr>
              <a:t>温泉ホウ素・フッ素問題、耐震工事問題等への対応は観光庁ではできない（所管は厚生労働省）ことの業界の認識不足</a:t>
            </a:r>
            <a:endParaRPr lang="en-US" altLang="ja-JP" smtClean="0">
              <a:solidFill>
                <a:srgbClr val="FF0000"/>
              </a:solidFill>
            </a:endParaRPr>
          </a:p>
          <a:p>
            <a:endParaRPr lang="en-US" altLang="ja-JP" smtClean="0">
              <a:solidFill>
                <a:srgbClr val="FF0000"/>
              </a:solidFill>
            </a:endParaRPr>
          </a:p>
          <a:p>
            <a:endParaRPr lang="en-US" altLang="ja-JP" smtClean="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457200" y="101600"/>
            <a:ext cx="8229600" cy="1143000"/>
          </a:xfrm>
          <a:ln w="38100">
            <a:solidFill>
              <a:schemeClr val="tx1"/>
            </a:solidFill>
            <a:prstDash val="dashDot"/>
          </a:ln>
        </p:spPr>
        <p:txBody>
          <a:bodyPr/>
          <a:lstStyle/>
          <a:p>
            <a:r>
              <a:rPr lang="ja-JP" altLang="en-US" smtClean="0"/>
              <a:t>ホテルと旅館</a:t>
            </a:r>
          </a:p>
        </p:txBody>
      </p:sp>
      <p:sp>
        <p:nvSpPr>
          <p:cNvPr id="26627" name="コンテンツ プレースホルダ 2"/>
          <p:cNvSpPr>
            <a:spLocks noGrp="1"/>
          </p:cNvSpPr>
          <p:nvPr>
            <p:ph idx="1"/>
          </p:nvPr>
        </p:nvSpPr>
        <p:spPr>
          <a:xfrm>
            <a:off x="457200" y="1268413"/>
            <a:ext cx="8229600" cy="5400675"/>
          </a:xfrm>
        </p:spPr>
        <p:txBody>
          <a:bodyPr/>
          <a:lstStyle/>
          <a:p>
            <a:r>
              <a:rPr lang="ja-JP" altLang="en-US" smtClean="0"/>
              <a:t>和式（泊るでは「旅館」）と洋式（泊るでは「ホテル」）　の本質的差は何か？</a:t>
            </a:r>
            <a:endParaRPr lang="en-US" altLang="ja-JP" smtClean="0"/>
          </a:p>
          <a:p>
            <a:r>
              <a:rPr lang="ja-JP" altLang="en-US" smtClean="0"/>
              <a:t>国際観光</a:t>
            </a:r>
            <a:r>
              <a:rPr lang="ja-JP" altLang="en-US" smtClean="0">
                <a:solidFill>
                  <a:srgbClr val="FF0000"/>
                </a:solidFill>
              </a:rPr>
              <a:t>ホテル</a:t>
            </a:r>
            <a:r>
              <a:rPr lang="ja-JP" altLang="en-US" smtClean="0"/>
              <a:t>整備法は、外貨獲得目的であり、観光立国推進基本法と齟齬⇒伝統的日本旅館振興法の提案</a:t>
            </a:r>
            <a:endParaRPr lang="en-US" altLang="ja-JP" smtClean="0"/>
          </a:p>
          <a:p>
            <a:r>
              <a:rPr lang="ja-JP" altLang="en-US" smtClean="0"/>
              <a:t>日常生活が洋式化し、日常が洋式であれば、非日常は和式（座敷、浴衣、御膳）</a:t>
            </a:r>
            <a:endParaRPr lang="en-US" altLang="ja-JP" smtClean="0"/>
          </a:p>
          <a:p>
            <a:r>
              <a:rPr lang="ja-JP" altLang="en-US" smtClean="0"/>
              <a:t>「靴を脱ぐ」文化？何故畳・正座システムが発生したのか？家の中と外（街づくりにも影響）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ロングステイ</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1980</a:t>
            </a:r>
            <a:r>
              <a:rPr kumimoji="1" lang="ja-JP" altLang="en-US" dirty="0" smtClean="0"/>
              <a:t>年代後半作成されたシルバーコロンビア計画がヒトの輸出であると警戒された</a:t>
            </a:r>
            <a:endParaRPr kumimoji="1" lang="en-US" altLang="ja-JP" dirty="0" smtClean="0"/>
          </a:p>
          <a:p>
            <a:r>
              <a:rPr lang="ja-JP" altLang="en-US" dirty="0" smtClean="0"/>
              <a:t>今日、日本人年金生活者の海外移住をロングステイの概念で推奨</a:t>
            </a:r>
            <a:endParaRPr lang="en-US" altLang="ja-JP" dirty="0" smtClean="0"/>
          </a:p>
          <a:p>
            <a:r>
              <a:rPr kumimoji="1" lang="ja-JP" altLang="en-US" dirty="0" smtClean="0"/>
              <a:t>気候温暖で医療サービス等の充実した地域で老後を暮らす</a:t>
            </a:r>
            <a:endParaRPr kumimoji="1" lang="en-US" altLang="ja-JP" dirty="0" smtClean="0"/>
          </a:p>
          <a:p>
            <a:r>
              <a:rPr lang="ja-JP" altLang="en-US" dirty="0" smtClean="0"/>
              <a:t>沖縄ではまだ温暖といえない弱み</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3"/>
          <p:cNvSpPr>
            <a:spLocks noGrp="1"/>
          </p:cNvSpPr>
          <p:nvPr>
            <p:ph type="sldNum" sz="quarter" idx="12"/>
          </p:nvPr>
        </p:nvSpPr>
        <p:spPr/>
        <p:txBody>
          <a:bodyPr/>
          <a:lstStyle/>
          <a:p>
            <a:fld id="{125C5DBF-EB0A-4243-B057-6D242C16F877}" type="slidenum">
              <a:rPr lang="en-US" altLang="ja-JP"/>
              <a:pPr/>
              <a:t>2</a:t>
            </a:fld>
            <a:endParaRPr lang="en-US" altLang="ja-JP"/>
          </a:p>
        </p:txBody>
      </p:sp>
      <p:sp>
        <p:nvSpPr>
          <p:cNvPr id="60418" name="Text Box 3074"/>
          <p:cNvSpPr txBox="1">
            <a:spLocks noChangeArrowheads="1"/>
          </p:cNvSpPr>
          <p:nvPr/>
        </p:nvSpPr>
        <p:spPr bwMode="auto">
          <a:xfrm>
            <a:off x="231775" y="1828800"/>
            <a:ext cx="8680581" cy="646331"/>
          </a:xfrm>
          <a:prstGeom prst="rect">
            <a:avLst/>
          </a:prstGeom>
          <a:noFill/>
          <a:ln w="9525">
            <a:solidFill>
              <a:schemeClr val="tx1"/>
            </a:solidFill>
            <a:miter lim="800000"/>
            <a:headEnd/>
            <a:tailEnd/>
          </a:ln>
          <a:effectLst/>
        </p:spPr>
        <p:txBody>
          <a:bodyPr wrap="none">
            <a:spAutoFit/>
          </a:bodyPr>
          <a:lstStyle/>
          <a:p>
            <a:r>
              <a:rPr lang="ja-JP" altLang="en-US" sz="3600" dirty="0"/>
              <a:t>学生・新社会人のため</a:t>
            </a:r>
            <a:r>
              <a:rPr lang="ja-JP" altLang="en-US" sz="3600" dirty="0" smtClean="0"/>
              <a:t>の</a:t>
            </a:r>
            <a:r>
              <a:rPr lang="ja-JP" altLang="en-US" sz="3600" dirty="0" smtClean="0">
                <a:solidFill>
                  <a:srgbClr val="FF0000"/>
                </a:solidFill>
              </a:rPr>
              <a:t>人流</a:t>
            </a:r>
            <a:r>
              <a:rPr lang="ja-JP" altLang="en-US" sz="3600" dirty="0" smtClean="0"/>
              <a:t>入門</a:t>
            </a:r>
            <a:r>
              <a:rPr lang="ja-JP" altLang="en-US" sz="3600" dirty="0"/>
              <a:t>（制度編）</a:t>
            </a:r>
          </a:p>
        </p:txBody>
      </p:sp>
      <p:sp>
        <p:nvSpPr>
          <p:cNvPr id="60419" name="Text Box 3075"/>
          <p:cNvSpPr txBox="1">
            <a:spLocks noChangeArrowheads="1"/>
          </p:cNvSpPr>
          <p:nvPr/>
        </p:nvSpPr>
        <p:spPr bwMode="auto">
          <a:xfrm>
            <a:off x="3186113" y="2971800"/>
            <a:ext cx="4738687" cy="457200"/>
          </a:xfrm>
          <a:prstGeom prst="rect">
            <a:avLst/>
          </a:prstGeom>
          <a:noFill/>
          <a:ln w="9525">
            <a:noFill/>
            <a:miter lim="800000"/>
            <a:headEnd/>
            <a:tailEnd/>
          </a:ln>
          <a:effectLst/>
        </p:spPr>
        <p:txBody>
          <a:bodyPr wrap="none">
            <a:spAutoFit/>
          </a:bodyPr>
          <a:lstStyle/>
          <a:p>
            <a:r>
              <a:rPr lang="ja-JP" altLang="en-US"/>
              <a:t>物は必ず必要なところまで運ばれる</a:t>
            </a:r>
          </a:p>
        </p:txBody>
      </p:sp>
      <p:sp>
        <p:nvSpPr>
          <p:cNvPr id="60421" name="Text Box 3077"/>
          <p:cNvSpPr txBox="1">
            <a:spLocks noChangeArrowheads="1"/>
          </p:cNvSpPr>
          <p:nvPr/>
        </p:nvSpPr>
        <p:spPr bwMode="auto">
          <a:xfrm>
            <a:off x="3163888" y="3657600"/>
            <a:ext cx="4075112" cy="822325"/>
          </a:xfrm>
          <a:prstGeom prst="rect">
            <a:avLst/>
          </a:prstGeom>
          <a:noFill/>
          <a:ln w="9525">
            <a:noFill/>
            <a:miter lim="800000"/>
            <a:headEnd/>
            <a:tailEnd/>
          </a:ln>
          <a:effectLst/>
        </p:spPr>
        <p:txBody>
          <a:bodyPr wrap="none">
            <a:spAutoFit/>
          </a:bodyPr>
          <a:lstStyle/>
          <a:p>
            <a:r>
              <a:rPr lang="ja-JP" altLang="en-US"/>
              <a:t>荷主と運送人は相対的概念</a:t>
            </a:r>
          </a:p>
          <a:p>
            <a:r>
              <a:rPr lang="ja-JP" altLang="en-US"/>
              <a:t>　　　　　→　法の目的の曖昧さ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w="38100">
            <a:solidFill>
              <a:schemeClr val="tx1">
                <a:lumMod val="95000"/>
                <a:lumOff val="5000"/>
              </a:schemeClr>
            </a:solidFill>
          </a:ln>
        </p:spPr>
        <p:txBody>
          <a:bodyPr/>
          <a:lstStyle/>
          <a:p>
            <a:pPr algn="l"/>
            <a:r>
              <a:rPr kumimoji="1" lang="ja-JP" altLang="en-US" dirty="0" smtClean="0"/>
              <a:t>ヒトを移動させる動機</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観光資源</a:t>
            </a:r>
            <a:endParaRPr kumimoji="1" lang="en-US" altLang="ja-JP" dirty="0" smtClean="0"/>
          </a:p>
          <a:p>
            <a:r>
              <a:rPr lang="ja-JP" altLang="en-US" dirty="0" smtClean="0"/>
              <a:t>規制による差異</a:t>
            </a:r>
            <a:endParaRPr lang="en-US" altLang="ja-JP" dirty="0" smtClean="0"/>
          </a:p>
          <a:p>
            <a:r>
              <a:rPr lang="ja-JP" altLang="en-US" dirty="0" smtClean="0"/>
              <a:t>（</a:t>
            </a:r>
            <a:r>
              <a:rPr kumimoji="1" lang="ja-JP" altLang="en-US" dirty="0" smtClean="0"/>
              <a:t>暴力、賭博、風俗、薬物）</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興業としてのスポーツ</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暴力の制度化　ボクシング</a:t>
            </a:r>
            <a:endParaRPr kumimoji="1" lang="en-US" altLang="ja-JP" dirty="0" smtClean="0"/>
          </a:p>
          <a:p>
            <a:r>
              <a:rPr lang="ja-JP" altLang="en-US" dirty="0" smtClean="0"/>
              <a:t>薬物の制度化　マリファナ合法化　ドーピング</a:t>
            </a:r>
            <a:endParaRPr lang="en-US" altLang="ja-JP" dirty="0" smtClean="0"/>
          </a:p>
          <a:p>
            <a:r>
              <a:rPr kumimoji="1" lang="ja-JP" altLang="en-US" dirty="0" smtClean="0"/>
              <a:t>ギャンブルの制度化　　カジノ</a:t>
            </a:r>
            <a:endParaRPr kumimoji="1" lang="en-US" altLang="ja-JP" dirty="0" smtClean="0"/>
          </a:p>
          <a:p>
            <a:r>
              <a:rPr lang="ja-JP" altLang="en-US" dirty="0" smtClean="0"/>
              <a:t>マスコミとスポーツ　メディアに都合に合わせる　　例　相撲の制限時間</a:t>
            </a:r>
            <a:endParaRPr lang="en-US" altLang="ja-JP" dirty="0" smtClean="0"/>
          </a:p>
          <a:p>
            <a:r>
              <a:rPr kumimoji="1" lang="ja-JP" altLang="en-US" dirty="0" smtClean="0"/>
              <a:t>アマチャリズムの消滅</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観光資源　スラム⇒廃墟</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福島原発もチェルノブイリも</a:t>
            </a:r>
            <a:endParaRPr kumimoji="1" lang="en-US" altLang="ja-JP" dirty="0" smtClean="0"/>
          </a:p>
          <a:p>
            <a:r>
              <a:rPr lang="ja-JP" altLang="en-US" dirty="0" smtClean="0"/>
              <a:t>南アフリカのスラム、フロリダの廃墟</a:t>
            </a:r>
            <a:endParaRPr lang="en-US" altLang="ja-JP" dirty="0" smtClean="0"/>
          </a:p>
          <a:p>
            <a:r>
              <a:rPr kumimoji="1" lang="ja-JP" altLang="en-US" dirty="0" smtClean="0"/>
              <a:t>さらに進化すれば、</a:t>
            </a:r>
            <a:r>
              <a:rPr lang="ja-JP" altLang="en-US" dirty="0" smtClean="0"/>
              <a:t>産業遺産化する</a:t>
            </a:r>
            <a:endParaRPr kumimoji="1" lang="en-US" altLang="ja-JP" dirty="0" smtClean="0"/>
          </a:p>
          <a:p>
            <a:r>
              <a:rPr lang="ja-JP" altLang="en-US" dirty="0" smtClean="0"/>
              <a:t>意図を移動させる力</a:t>
            </a:r>
            <a:endParaRPr lang="en-US" altLang="ja-JP" dirty="0" smtClean="0"/>
          </a:p>
          <a:p>
            <a:r>
              <a:rPr kumimoji="1" lang="ja-JP" altLang="en-US" dirty="0" smtClean="0">
                <a:solidFill>
                  <a:srgbClr val="FF0000"/>
                </a:solidFill>
              </a:rPr>
              <a:t>移動情報と脳波の変化の相関分析</a:t>
            </a:r>
            <a:endParaRPr kumimoji="1" lang="ja-JP" alt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2232248"/>
          </a:xfrm>
          <a:ln w="38100">
            <a:solidFill>
              <a:schemeClr val="tx1">
                <a:lumMod val="95000"/>
                <a:lumOff val="5000"/>
              </a:schemeClr>
            </a:solidFill>
          </a:ln>
        </p:spPr>
        <p:txBody>
          <a:bodyPr>
            <a:normAutofit/>
          </a:bodyPr>
          <a:lstStyle/>
          <a:p>
            <a:r>
              <a:rPr kumimoji="1" lang="ja-JP" altLang="en-US" dirty="0" smtClean="0"/>
              <a:t>カジノ</a:t>
            </a:r>
            <a:r>
              <a:rPr kumimoji="1" lang="en-US" altLang="ja-JP" dirty="0" smtClean="0"/>
              <a:t/>
            </a:r>
            <a:br>
              <a:rPr kumimoji="1" lang="en-US" altLang="ja-JP" dirty="0" smtClean="0"/>
            </a:br>
            <a:r>
              <a:rPr lang="en-US" altLang="ja-JP" dirty="0" smtClean="0"/>
              <a:t>http://markethack.net/archives/51903430.html</a:t>
            </a:r>
            <a:endParaRPr kumimoji="1" lang="ja-JP" altLang="en-US" dirty="0"/>
          </a:p>
        </p:txBody>
      </p:sp>
      <p:sp>
        <p:nvSpPr>
          <p:cNvPr id="3" name="コンテンツ プレースホルダ 2"/>
          <p:cNvSpPr>
            <a:spLocks noGrp="1"/>
          </p:cNvSpPr>
          <p:nvPr>
            <p:ph idx="1"/>
          </p:nvPr>
        </p:nvSpPr>
        <p:spPr>
          <a:xfrm>
            <a:off x="457200" y="2564904"/>
            <a:ext cx="8229600" cy="4525963"/>
          </a:xfrm>
        </p:spPr>
        <p:txBody>
          <a:bodyPr>
            <a:normAutofit/>
          </a:bodyPr>
          <a:lstStyle/>
          <a:p>
            <a:r>
              <a:rPr lang="ja-JP" altLang="en-US" dirty="0" smtClean="0"/>
              <a:t>世界最大のカジノ企業、ラスベガス・サンズ（ティッカーシンボル：</a:t>
            </a:r>
            <a:r>
              <a:rPr lang="en-US" altLang="ja-JP" dirty="0" smtClean="0"/>
              <a:t>LVS</a:t>
            </a:r>
            <a:r>
              <a:rPr lang="ja-JP" altLang="en-US" dirty="0" smtClean="0"/>
              <a:t>）が「スペインでの総合カジノ・リゾート建設計画を断念する」と発表</a:t>
            </a:r>
            <a:endParaRPr lang="en-US" altLang="ja-JP" dirty="0" smtClean="0"/>
          </a:p>
          <a:p>
            <a:r>
              <a:rPr lang="ja-JP" altLang="en-US" dirty="0" smtClean="0"/>
              <a:t>アジアにおける投資機会がぐんぐん重要度を増している</a:t>
            </a:r>
            <a:endParaRPr lang="en-US" altLang="ja-JP" dirty="0" smtClean="0"/>
          </a:p>
          <a:p>
            <a:r>
              <a:rPr lang="ja-JP" altLang="en-US" dirty="0" smtClean="0"/>
              <a:t>日本でもカジノ解禁が国会で議論、韓国も総合カジノ・リゾートの誘致に積極的</a:t>
            </a:r>
            <a:endParaRPr lang="en-US" altLang="ja-JP"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http://livedoor.blogimg.jp/hiroset/imgs/5/5/55d018d4.pn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ギャンブルに対する反対論等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カジノの売り上げの</a:t>
            </a:r>
            <a:r>
              <a:rPr kumimoji="1" lang="en-US" altLang="ja-JP" dirty="0" smtClean="0"/>
              <a:t>6</a:t>
            </a:r>
            <a:r>
              <a:rPr kumimoji="1" lang="ja-JP" altLang="en-US" dirty="0" smtClean="0"/>
              <a:t>割はスロットルマシン</a:t>
            </a:r>
            <a:endParaRPr kumimoji="1" lang="en-US" altLang="ja-JP" dirty="0" smtClean="0"/>
          </a:p>
          <a:p>
            <a:r>
              <a:rPr lang="ja-JP" altLang="en-US" dirty="0" smtClean="0"/>
              <a:t>その製造メーカーは日本のパチンコメーカー</a:t>
            </a:r>
            <a:endParaRPr lang="en-US" altLang="ja-JP" dirty="0" smtClean="0"/>
          </a:p>
          <a:p>
            <a:r>
              <a:rPr kumimoji="1" lang="ja-JP" altLang="en-US" dirty="0" smtClean="0"/>
              <a:t>しかも国内ではスロットルマシンは三点方式で合法化</a:t>
            </a:r>
            <a:endParaRPr kumimoji="1" lang="en-US" altLang="ja-JP" dirty="0" smtClean="0"/>
          </a:p>
          <a:p>
            <a:r>
              <a:rPr lang="ja-JP" altLang="en-US" dirty="0" smtClean="0"/>
              <a:t>カジノは、ギャンブル場より娯楽施設化してきている</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医療観光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臓器移植</a:t>
            </a:r>
            <a:endParaRPr kumimoji="1" lang="en-US" altLang="ja-JP" dirty="0" smtClean="0"/>
          </a:p>
          <a:p>
            <a:r>
              <a:rPr lang="ja-JP" altLang="en-US" dirty="0" smtClean="0"/>
              <a:t>代理母</a:t>
            </a:r>
            <a:endParaRPr lang="en-US" altLang="ja-JP" dirty="0" smtClean="0"/>
          </a:p>
          <a:p>
            <a:r>
              <a:rPr kumimoji="1" lang="ja-JP" altLang="en-US" dirty="0" smtClean="0"/>
              <a:t>医療法の制度的差異がある場合に発生</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買物特区</a:t>
            </a:r>
            <a:endParaRPr kumimoji="1" lang="ja-JP" altLang="en-US" dirty="0"/>
          </a:p>
        </p:txBody>
      </p:sp>
      <p:sp>
        <p:nvSpPr>
          <p:cNvPr id="3" name="コンテンツ プレースホルダ 2"/>
          <p:cNvSpPr>
            <a:spLocks noGrp="1"/>
          </p:cNvSpPr>
          <p:nvPr>
            <p:ph idx="1"/>
          </p:nvPr>
        </p:nvSpPr>
        <p:spPr>
          <a:xfrm>
            <a:off x="457200" y="2032248"/>
            <a:ext cx="8229600" cy="3556992"/>
          </a:xfrm>
        </p:spPr>
        <p:txBody>
          <a:bodyPr>
            <a:normAutofit/>
          </a:bodyPr>
          <a:lstStyle/>
          <a:p>
            <a:r>
              <a:rPr kumimoji="1" lang="ja-JP" altLang="en-US" dirty="0" smtClean="0"/>
              <a:t>アンドラの観光客</a:t>
            </a:r>
            <a:endParaRPr kumimoji="1" lang="en-US" altLang="ja-JP" dirty="0" smtClean="0"/>
          </a:p>
          <a:p>
            <a:r>
              <a:rPr lang="ja-JP" altLang="en-US" dirty="0" smtClean="0"/>
              <a:t>沖縄の免税　復帰前の特権の継続</a:t>
            </a:r>
            <a:endParaRPr kumimoji="1" lang="en-US" altLang="ja-JP" dirty="0" smtClean="0"/>
          </a:p>
          <a:p>
            <a:r>
              <a:rPr lang="ja-JP" altLang="en-US" b="1" dirty="0" smtClean="0"/>
              <a:t>対馬に来る若い韓国人のお目当ては“免税品”観光は二の次、釜山の巨大デパートが本当の目的地？</a:t>
            </a:r>
            <a:endParaRPr lang="en-US" altLang="ja-JP" b="1" dirty="0" smtClean="0"/>
          </a:p>
          <a:p>
            <a:r>
              <a:rPr lang="ja-JP" altLang="en-US" b="1" dirty="0" smtClean="0"/>
              <a:t>いずれも関税措置の差異を活用した人流</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ヒトの移動</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アポロ１１号月面着陸　世界中が注目</a:t>
            </a:r>
            <a:endParaRPr kumimoji="1" lang="en-US" altLang="ja-JP" dirty="0" smtClean="0"/>
          </a:p>
          <a:p>
            <a:r>
              <a:rPr lang="ja-JP" altLang="en-US" dirty="0" smtClean="0"/>
              <a:t>観光　探検　調査</a:t>
            </a:r>
            <a:endParaRPr lang="en-US" altLang="ja-JP" dirty="0" smtClean="0"/>
          </a:p>
          <a:p>
            <a:r>
              <a:rPr kumimoji="1" lang="ja-JP" altLang="en-US" dirty="0" smtClean="0"/>
              <a:t>無人化　調査なら</a:t>
            </a:r>
            <a:r>
              <a:rPr kumimoji="1" lang="en-US" altLang="ja-JP" dirty="0" smtClean="0"/>
              <a:t>LRO</a:t>
            </a:r>
          </a:p>
          <a:p>
            <a:r>
              <a:rPr lang="ja-JP" altLang="en-US" dirty="0" smtClean="0"/>
              <a:t>戦争も無人化</a:t>
            </a:r>
            <a:endParaRPr lang="en-US" altLang="ja-JP" dirty="0" smtClean="0"/>
          </a:p>
          <a:p>
            <a:r>
              <a:rPr lang="ja-JP" altLang="en-US" dirty="0" smtClean="0"/>
              <a:t>地震　月振　水の存在で変わる</a:t>
            </a:r>
            <a:endParaRPr lang="en-US" altLang="ja-JP" dirty="0" smtClean="0"/>
          </a:p>
          <a:p>
            <a:r>
              <a:rPr kumimoji="1" lang="ja-JP" altLang="en-US" smtClean="0"/>
              <a:t>送り込む　プロパガンダ　文化力</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高論文</a:t>
            </a:r>
            <a:r>
              <a:rPr kumimoji="1" lang="en-US" altLang="ja-JP" dirty="0" smtClean="0"/>
              <a:t/>
            </a:r>
            <a:br>
              <a:rPr kumimoji="1" lang="en-US" altLang="ja-JP" dirty="0" smtClean="0"/>
            </a:br>
            <a:r>
              <a:rPr kumimoji="1" lang="ja-JP" altLang="en-US" dirty="0" smtClean="0"/>
              <a:t>「</a:t>
            </a:r>
            <a:r>
              <a:rPr lang="ja-JP" altLang="en-US" dirty="0" smtClean="0"/>
              <a:t>観光の政治学」</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極楽⇒奈落　</a:t>
            </a:r>
            <a:endParaRPr kumimoji="1" lang="en-US" altLang="ja-JP" dirty="0" smtClean="0"/>
          </a:p>
          <a:p>
            <a:r>
              <a:rPr lang="ja-JP" altLang="en-US" dirty="0" smtClean="0"/>
              <a:t>ホスト・ゲスト　政治＝思想　遠い所より無理や移動させる力　</a:t>
            </a:r>
            <a:endParaRPr lang="en-US" altLang="ja-JP" dirty="0" smtClean="0"/>
          </a:p>
          <a:p>
            <a:r>
              <a:rPr lang="ja-JP" altLang="en-US" dirty="0" smtClean="0"/>
              <a:t>差・違いと言うのか</a:t>
            </a:r>
            <a:endParaRPr lang="en-US" altLang="ja-JP" dirty="0" smtClean="0"/>
          </a:p>
          <a:p>
            <a:r>
              <a:rPr kumimoji="1" lang="ja-JP" altLang="en-US" dirty="0" smtClean="0"/>
              <a:t>中国側の</a:t>
            </a:r>
            <a:r>
              <a:rPr lang="ja-JP" altLang="en-US" dirty="0" smtClean="0"/>
              <a:t>初期　改革開放　⇒民族強調</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67544" y="2130425"/>
            <a:ext cx="7772400" cy="1470025"/>
          </a:xfrm>
          <a:solidFill>
            <a:srgbClr val="FFFF00"/>
          </a:solidFill>
          <a:ln w="28575">
            <a:solidFill>
              <a:schemeClr val="tx1"/>
            </a:solidFill>
          </a:ln>
        </p:spPr>
        <p:txBody>
          <a:bodyPr/>
          <a:lstStyle/>
          <a:p>
            <a:pPr algn="l"/>
            <a:r>
              <a:rPr kumimoji="1" lang="ja-JP" altLang="en-US" dirty="0" smtClean="0"/>
              <a:t>物流に対して「人流」を造語</a:t>
            </a:r>
            <a:endParaRPr kumimoji="1" lang="ja-JP" altLang="en-US" dirty="0"/>
          </a:p>
        </p:txBody>
      </p:sp>
      <p:sp>
        <p:nvSpPr>
          <p:cNvPr id="5" name="サブタイトル 4"/>
          <p:cNvSpPr>
            <a:spLocks noGrp="1"/>
          </p:cNvSpPr>
          <p:nvPr>
            <p:ph type="subTitle" idx="1"/>
          </p:nvPr>
        </p:nvSpPr>
        <p:spPr>
          <a:xfrm>
            <a:off x="395536" y="4102224"/>
            <a:ext cx="8064896" cy="1775048"/>
          </a:xfrm>
        </p:spPr>
        <p:txBody>
          <a:bodyPr/>
          <a:lstStyle/>
          <a:p>
            <a:pPr algn="l"/>
            <a:r>
              <a:rPr kumimoji="1" lang="ja-JP" altLang="en-US" dirty="0" smtClean="0">
                <a:solidFill>
                  <a:schemeClr val="tx1">
                    <a:lumMod val="95000"/>
                    <a:lumOff val="5000"/>
                  </a:schemeClr>
                </a:solidFill>
              </a:rPr>
              <a:t>中国の学会で使用した時の語感に対する反応</a:t>
            </a:r>
            <a:endParaRPr kumimoji="1" lang="ja-JP" altLang="en-US"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テラフォーミング</a:t>
            </a:r>
            <a:endParaRPr kumimoji="1" lang="ja-JP" altLang="en-US" dirty="0"/>
          </a:p>
        </p:txBody>
      </p:sp>
      <p:sp>
        <p:nvSpPr>
          <p:cNvPr id="3" name="コンテンツ プレースホルダ 2"/>
          <p:cNvSpPr>
            <a:spLocks noGrp="1"/>
          </p:cNvSpPr>
          <p:nvPr>
            <p:ph idx="1"/>
          </p:nvPr>
        </p:nvSpPr>
        <p:spPr/>
        <p:txBody>
          <a:bodyPr/>
          <a:lstStyle/>
          <a:p>
            <a:r>
              <a:rPr lang="ja-JP" altLang="ja-JP" b="1" dirty="0" smtClean="0"/>
              <a:t>テラフォーミング</a:t>
            </a:r>
            <a:r>
              <a:rPr lang="ja-JP" altLang="ja-JP" dirty="0" smtClean="0"/>
              <a:t>（英: terraforming）とは、人為的に惑星の環境を変化させ、人類の住める星に改造すること。「</a:t>
            </a:r>
            <a:r>
              <a:rPr lang="ja-JP" altLang="ja-JP" b="1" dirty="0" smtClean="0"/>
              <a:t>地球化</a:t>
            </a:r>
            <a:r>
              <a:rPr lang="ja-JP" altLang="ja-JP" dirty="0" smtClean="0"/>
              <a:t>」、「</a:t>
            </a:r>
            <a:r>
              <a:rPr lang="ja-JP" altLang="ja-JP" b="1" dirty="0" smtClean="0"/>
              <a:t>惑星改造</a:t>
            </a:r>
            <a:r>
              <a:rPr lang="ja-JP" altLang="ja-JP" dirty="0" smtClean="0"/>
              <a:t>」、「</a:t>
            </a:r>
            <a:r>
              <a:rPr lang="ja-JP" altLang="ja-JP" b="1" dirty="0" smtClean="0"/>
              <a:t>惑星地球化計画</a:t>
            </a:r>
            <a:r>
              <a:rPr lang="ja-JP" altLang="ja-JP" dirty="0" smtClean="0"/>
              <a:t>」とも言われる。</a:t>
            </a:r>
          </a:p>
          <a:p>
            <a:r>
              <a:rPr lang="ja-JP" altLang="ja-JP" dirty="0" smtClean="0"/>
              <a:t>アメリカのSF作家、ジャック・ウィリアムスンがCollision Orbit（コリジョン・オービット）シリーズで用いた造語が語源であるとされる。</a:t>
            </a:r>
            <a:endParaRPr lang="en-US" altLang="ja-JP" dirty="0" smtClean="0"/>
          </a:p>
          <a:p>
            <a:r>
              <a:rPr lang="ja-JP" altLang="en-US" dirty="0" smtClean="0"/>
              <a:t>火星を想定した実験が繰り返されている</a:t>
            </a:r>
            <a:endParaRPr lang="ja-JP" altLang="ja-JP" dirty="0" smtClean="0"/>
          </a:p>
          <a:p>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都市デザイン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考えて残すものなのか、自然と残ったものなのか？</a:t>
            </a:r>
            <a:endParaRPr kumimoji="1" lang="en-US" altLang="ja-JP" dirty="0" smtClean="0"/>
          </a:p>
          <a:p>
            <a:r>
              <a:rPr lang="ja-JP" altLang="en-US" dirty="0" smtClean="0"/>
              <a:t>生物進化　中立的　環境に適合したものが生き残ってきた</a:t>
            </a:r>
            <a:endParaRPr kumimoji="1" lang="en-US" altLang="ja-JP" dirty="0" smtClean="0"/>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solidFill>
            <a:srgbClr val="FFFFCC"/>
          </a:solidFill>
          <a:ln w="57150">
            <a:solidFill>
              <a:schemeClr val="tx1">
                <a:lumMod val="95000"/>
                <a:lumOff val="5000"/>
              </a:schemeClr>
            </a:solidFill>
          </a:ln>
        </p:spPr>
        <p:txBody>
          <a:bodyPr rtlCol="0">
            <a:normAutofit/>
          </a:bodyPr>
          <a:lstStyle/>
          <a:p>
            <a:pPr fontAlgn="auto">
              <a:spcAft>
                <a:spcPts val="0"/>
              </a:spcAft>
              <a:defRPr/>
            </a:pPr>
            <a:r>
              <a:rPr lang="ja-JP" altLang="en-US" dirty="0" smtClean="0"/>
              <a:t>旅行業法の構造</a:t>
            </a:r>
            <a:endParaRPr lang="ja-JP" altLang="en-US" dirty="0"/>
          </a:p>
        </p:txBody>
      </p:sp>
      <p:sp>
        <p:nvSpPr>
          <p:cNvPr id="34819" name="コンテンツ プレースホルダ 2"/>
          <p:cNvSpPr>
            <a:spLocks/>
          </p:cNvSpPr>
          <p:nvPr/>
        </p:nvSpPr>
        <p:spPr bwMode="auto">
          <a:xfrm>
            <a:off x="468313" y="1557338"/>
            <a:ext cx="8229600" cy="5300662"/>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a:latin typeface="Calibri" pitchFamily="34" charset="0"/>
              </a:rPr>
              <a:t>企画旅行（パッケージツアー）の包括料金制度の不思議</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ラーメン定食（ラーメン、ご飯、デザート）規制なし　　外国の食堂商品も販売する</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ラーメン規制（１０円）、ご飯規制（</a:t>
            </a:r>
            <a:r>
              <a:rPr lang="en-US" altLang="ja-JP" sz="3200">
                <a:latin typeface="Calibri" pitchFamily="34" charset="0"/>
              </a:rPr>
              <a:t>10</a:t>
            </a:r>
            <a:r>
              <a:rPr lang="ja-JP" altLang="en-US" sz="3200">
                <a:latin typeface="Calibri" pitchFamily="34" charset="0"/>
              </a:rPr>
              <a:t>円）、デザート（規制なし）</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欧州は複数商品販売が前提、我が国は単品パックも可能　ラーメンしかないラーメン定食を</a:t>
            </a:r>
            <a:r>
              <a:rPr lang="en-US" altLang="ja-JP" sz="3200">
                <a:latin typeface="Calibri" pitchFamily="34" charset="0"/>
              </a:rPr>
              <a:t>7</a:t>
            </a:r>
            <a:r>
              <a:rPr lang="ja-JP" altLang="en-US" sz="3200">
                <a:latin typeface="Calibri" pitchFamily="34" charset="0"/>
              </a:rPr>
              <a:t>円で販売することが可能・・・この構造は定着しており変更は困難であろう</a:t>
            </a:r>
          </a:p>
          <a:p>
            <a:pPr marL="342900" indent="-342900">
              <a:spcBef>
                <a:spcPct val="20000"/>
              </a:spcBef>
              <a:buFont typeface="Arial" pitchFamily="34" charset="0"/>
              <a:buChar char="•"/>
            </a:pPr>
            <a:endParaRPr lang="ja-JP" altLang="en-US" sz="320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番号プレースホルダ 3"/>
          <p:cNvSpPr>
            <a:spLocks noGrp="1"/>
          </p:cNvSpPr>
          <p:nvPr>
            <p:ph type="sldNum" sz="quarter" idx="12"/>
          </p:nvPr>
        </p:nvSpPr>
        <p:spPr>
          <a:noFill/>
        </p:spPr>
        <p:txBody>
          <a:bodyPr/>
          <a:lstStyle/>
          <a:p>
            <a:fld id="{7BFB5469-01B1-43AD-B689-196BAC503175}" type="slidenum">
              <a:rPr lang="en-US" altLang="ja-JP" smtClean="0">
                <a:latin typeface="Arial" pitchFamily="34" charset="0"/>
              </a:rPr>
              <a:pPr/>
              <a:t>33</a:t>
            </a:fld>
            <a:endParaRPr lang="en-US" altLang="ja-JP" smtClean="0">
              <a:latin typeface="Arial" pitchFamily="34" charset="0"/>
            </a:endParaRPr>
          </a:p>
        </p:txBody>
      </p:sp>
      <p:sp>
        <p:nvSpPr>
          <p:cNvPr id="35843" name="Text Box 2"/>
          <p:cNvSpPr txBox="1">
            <a:spLocks noChangeArrowheads="1"/>
          </p:cNvSpPr>
          <p:nvPr/>
        </p:nvSpPr>
        <p:spPr bwMode="auto">
          <a:xfrm>
            <a:off x="2971800" y="381000"/>
            <a:ext cx="2968625" cy="655638"/>
          </a:xfrm>
          <a:prstGeom prst="rect">
            <a:avLst/>
          </a:prstGeom>
          <a:noFill/>
          <a:ln w="76200" cmpd="tri">
            <a:solidFill>
              <a:schemeClr val="tx1"/>
            </a:solidFill>
            <a:miter lim="800000"/>
            <a:headEnd/>
            <a:tailEnd/>
          </a:ln>
        </p:spPr>
        <p:txBody>
          <a:bodyPr wrap="none">
            <a:spAutoFit/>
          </a:bodyPr>
          <a:lstStyle/>
          <a:p>
            <a:r>
              <a:rPr lang="ja-JP" altLang="en-US" sz="3200"/>
              <a:t>　包括代金制度</a:t>
            </a:r>
          </a:p>
        </p:txBody>
      </p:sp>
      <p:sp>
        <p:nvSpPr>
          <p:cNvPr id="35844" name="Text Box 3"/>
          <p:cNvSpPr txBox="1">
            <a:spLocks noChangeArrowheads="1"/>
          </p:cNvSpPr>
          <p:nvPr/>
        </p:nvSpPr>
        <p:spPr bwMode="auto">
          <a:xfrm>
            <a:off x="381000" y="2657475"/>
            <a:ext cx="1524000" cy="466725"/>
          </a:xfrm>
          <a:prstGeom prst="rect">
            <a:avLst/>
          </a:prstGeom>
          <a:noFill/>
          <a:ln w="9525">
            <a:solidFill>
              <a:schemeClr val="tx1"/>
            </a:solidFill>
            <a:miter lim="800000"/>
            <a:headEnd/>
            <a:tailEnd/>
          </a:ln>
        </p:spPr>
        <p:txBody>
          <a:bodyPr wrap="none">
            <a:spAutoFit/>
          </a:bodyPr>
          <a:lstStyle/>
          <a:p>
            <a:r>
              <a:rPr lang="ja-JP" altLang="en-US"/>
              <a:t>運賃（３０）</a:t>
            </a:r>
          </a:p>
        </p:txBody>
      </p:sp>
      <p:sp>
        <p:nvSpPr>
          <p:cNvPr id="35845" name="Text Box 4"/>
          <p:cNvSpPr txBox="1">
            <a:spLocks noChangeArrowheads="1"/>
          </p:cNvSpPr>
          <p:nvPr/>
        </p:nvSpPr>
        <p:spPr bwMode="auto">
          <a:xfrm>
            <a:off x="304800" y="3581400"/>
            <a:ext cx="2133600" cy="466725"/>
          </a:xfrm>
          <a:prstGeom prst="rect">
            <a:avLst/>
          </a:prstGeom>
          <a:noFill/>
          <a:ln w="9525">
            <a:solidFill>
              <a:schemeClr val="tx1"/>
            </a:solidFill>
            <a:miter lim="800000"/>
            <a:headEnd/>
            <a:tailEnd/>
          </a:ln>
        </p:spPr>
        <p:txBody>
          <a:bodyPr wrap="none">
            <a:spAutoFit/>
          </a:bodyPr>
          <a:lstStyle/>
          <a:p>
            <a:r>
              <a:rPr lang="ja-JP" altLang="en-US"/>
              <a:t>宿泊料金（２０）</a:t>
            </a:r>
          </a:p>
        </p:txBody>
      </p:sp>
      <p:sp>
        <p:nvSpPr>
          <p:cNvPr id="35846" name="Text Box 5"/>
          <p:cNvSpPr txBox="1">
            <a:spLocks noChangeArrowheads="1"/>
          </p:cNvSpPr>
          <p:nvPr/>
        </p:nvSpPr>
        <p:spPr bwMode="auto">
          <a:xfrm>
            <a:off x="304800" y="4486275"/>
            <a:ext cx="1838325" cy="476250"/>
          </a:xfrm>
          <a:prstGeom prst="rect">
            <a:avLst/>
          </a:prstGeom>
          <a:noFill/>
          <a:ln w="19050">
            <a:solidFill>
              <a:schemeClr val="tx1"/>
            </a:solidFill>
            <a:miter lim="800000"/>
            <a:headEnd/>
            <a:tailEnd/>
          </a:ln>
        </p:spPr>
        <p:txBody>
          <a:bodyPr wrap="none">
            <a:spAutoFit/>
          </a:bodyPr>
          <a:lstStyle/>
          <a:p>
            <a:r>
              <a:rPr lang="ja-JP" altLang="en-US"/>
              <a:t>観劇料（１０）</a:t>
            </a:r>
          </a:p>
        </p:txBody>
      </p:sp>
      <p:sp>
        <p:nvSpPr>
          <p:cNvPr id="35847" name="Text Box 6"/>
          <p:cNvSpPr txBox="1">
            <a:spLocks noChangeArrowheads="1"/>
          </p:cNvSpPr>
          <p:nvPr/>
        </p:nvSpPr>
        <p:spPr bwMode="auto">
          <a:xfrm>
            <a:off x="304800" y="5410200"/>
            <a:ext cx="2230438" cy="466725"/>
          </a:xfrm>
          <a:prstGeom prst="rect">
            <a:avLst/>
          </a:prstGeom>
          <a:noFill/>
          <a:ln w="9525">
            <a:solidFill>
              <a:schemeClr val="tx1"/>
            </a:solidFill>
            <a:miter lim="800000"/>
            <a:headEnd/>
            <a:tailEnd/>
          </a:ln>
        </p:spPr>
        <p:txBody>
          <a:bodyPr wrap="none">
            <a:spAutoFit/>
          </a:bodyPr>
          <a:lstStyle/>
          <a:p>
            <a:r>
              <a:rPr lang="ja-JP" altLang="en-US"/>
              <a:t>手配手数料（５）</a:t>
            </a:r>
          </a:p>
        </p:txBody>
      </p:sp>
      <p:sp>
        <p:nvSpPr>
          <p:cNvPr id="35848" name="Text Box 7"/>
          <p:cNvSpPr txBox="1">
            <a:spLocks noChangeArrowheads="1"/>
          </p:cNvSpPr>
          <p:nvPr/>
        </p:nvSpPr>
        <p:spPr bwMode="auto">
          <a:xfrm>
            <a:off x="152400" y="1524000"/>
            <a:ext cx="2733675" cy="457200"/>
          </a:xfrm>
          <a:prstGeom prst="rect">
            <a:avLst/>
          </a:prstGeom>
          <a:noFill/>
          <a:ln w="9525">
            <a:noFill/>
            <a:miter lim="800000"/>
            <a:headEnd/>
            <a:tailEnd/>
          </a:ln>
        </p:spPr>
        <p:txBody>
          <a:bodyPr wrap="none">
            <a:spAutoFit/>
          </a:bodyPr>
          <a:lstStyle/>
          <a:p>
            <a:r>
              <a:rPr lang="ja-JP" altLang="en-US"/>
              <a:t>手配旅行代金（６５）</a:t>
            </a:r>
          </a:p>
        </p:txBody>
      </p:sp>
      <p:sp>
        <p:nvSpPr>
          <p:cNvPr id="35849" name="Text Box 8"/>
          <p:cNvSpPr txBox="1">
            <a:spLocks noChangeArrowheads="1"/>
          </p:cNvSpPr>
          <p:nvPr/>
        </p:nvSpPr>
        <p:spPr bwMode="auto">
          <a:xfrm>
            <a:off x="3190875" y="2647950"/>
            <a:ext cx="2143125" cy="476250"/>
          </a:xfrm>
          <a:prstGeom prst="rect">
            <a:avLst/>
          </a:prstGeom>
          <a:noFill/>
          <a:ln w="19050">
            <a:solidFill>
              <a:schemeClr val="tx1"/>
            </a:solidFill>
            <a:miter lim="800000"/>
            <a:headEnd/>
            <a:tailEnd/>
          </a:ln>
        </p:spPr>
        <p:txBody>
          <a:bodyPr wrap="none">
            <a:spAutoFit/>
          </a:bodyPr>
          <a:lstStyle/>
          <a:p>
            <a:r>
              <a:rPr lang="ja-JP" altLang="en-US"/>
              <a:t>規制運賃（３０）</a:t>
            </a:r>
          </a:p>
        </p:txBody>
      </p:sp>
      <p:sp>
        <p:nvSpPr>
          <p:cNvPr id="35850" name="Text Box 9"/>
          <p:cNvSpPr txBox="1">
            <a:spLocks noChangeArrowheads="1"/>
          </p:cNvSpPr>
          <p:nvPr/>
        </p:nvSpPr>
        <p:spPr bwMode="auto">
          <a:xfrm>
            <a:off x="3197225" y="3581400"/>
            <a:ext cx="2136775" cy="469900"/>
          </a:xfrm>
          <a:prstGeom prst="rect">
            <a:avLst/>
          </a:prstGeom>
          <a:noFill/>
          <a:ln w="12700">
            <a:solidFill>
              <a:schemeClr val="tx1"/>
            </a:solidFill>
            <a:miter lim="800000"/>
            <a:headEnd/>
            <a:tailEnd/>
          </a:ln>
        </p:spPr>
        <p:txBody>
          <a:bodyPr wrap="none">
            <a:spAutoFit/>
          </a:bodyPr>
          <a:lstStyle/>
          <a:p>
            <a:r>
              <a:rPr lang="ja-JP" altLang="en-US"/>
              <a:t>届出料金（２０）</a:t>
            </a:r>
          </a:p>
        </p:txBody>
      </p:sp>
      <p:sp>
        <p:nvSpPr>
          <p:cNvPr id="35851" name="Text Box 10"/>
          <p:cNvSpPr txBox="1">
            <a:spLocks noChangeArrowheads="1"/>
          </p:cNvSpPr>
          <p:nvPr/>
        </p:nvSpPr>
        <p:spPr bwMode="auto">
          <a:xfrm>
            <a:off x="3200400" y="4572000"/>
            <a:ext cx="2286000" cy="476250"/>
          </a:xfrm>
          <a:prstGeom prst="rect">
            <a:avLst/>
          </a:prstGeom>
          <a:noFill/>
          <a:ln w="19050">
            <a:solidFill>
              <a:schemeClr val="tx1"/>
            </a:solidFill>
            <a:miter lim="800000"/>
            <a:headEnd/>
            <a:tailEnd/>
          </a:ln>
        </p:spPr>
        <p:txBody>
          <a:bodyPr wrap="none">
            <a:spAutoFit/>
          </a:bodyPr>
          <a:lstStyle/>
          <a:p>
            <a:r>
              <a:rPr lang="ja-JP" altLang="en-US"/>
              <a:t>観劇料</a:t>
            </a:r>
            <a:r>
              <a:rPr lang="en-US" altLang="ja-JP"/>
              <a:t>(</a:t>
            </a:r>
            <a:r>
              <a:rPr lang="ja-JP" altLang="en-US"/>
              <a:t>無規制）</a:t>
            </a:r>
          </a:p>
        </p:txBody>
      </p:sp>
      <p:sp>
        <p:nvSpPr>
          <p:cNvPr id="35852" name="Text Box 11"/>
          <p:cNvSpPr txBox="1">
            <a:spLocks noChangeArrowheads="1"/>
          </p:cNvSpPr>
          <p:nvPr/>
        </p:nvSpPr>
        <p:spPr bwMode="auto">
          <a:xfrm>
            <a:off x="7654925" y="2657475"/>
            <a:ext cx="803275" cy="466725"/>
          </a:xfrm>
          <a:prstGeom prst="rect">
            <a:avLst/>
          </a:prstGeom>
          <a:noFill/>
          <a:ln w="9525">
            <a:solidFill>
              <a:schemeClr val="tx1"/>
            </a:solidFill>
            <a:prstDash val="dash"/>
            <a:miter lim="800000"/>
            <a:headEnd/>
            <a:tailEnd/>
          </a:ln>
        </p:spPr>
        <p:txBody>
          <a:bodyPr wrap="none">
            <a:spAutoFit/>
          </a:bodyPr>
          <a:lstStyle/>
          <a:p>
            <a:r>
              <a:rPr lang="ja-JP" altLang="en-US"/>
              <a:t>運賃</a:t>
            </a:r>
          </a:p>
        </p:txBody>
      </p:sp>
      <p:sp>
        <p:nvSpPr>
          <p:cNvPr id="35853" name="Text Box 12"/>
          <p:cNvSpPr txBox="1">
            <a:spLocks noChangeArrowheads="1"/>
          </p:cNvSpPr>
          <p:nvPr/>
        </p:nvSpPr>
        <p:spPr bwMode="auto">
          <a:xfrm>
            <a:off x="7197725" y="3495675"/>
            <a:ext cx="1412875" cy="466725"/>
          </a:xfrm>
          <a:prstGeom prst="rect">
            <a:avLst/>
          </a:prstGeom>
          <a:noFill/>
          <a:ln w="9525">
            <a:solidFill>
              <a:schemeClr val="tx1"/>
            </a:solidFill>
            <a:prstDash val="dash"/>
            <a:miter lim="800000"/>
            <a:headEnd/>
            <a:tailEnd/>
          </a:ln>
        </p:spPr>
        <p:txBody>
          <a:bodyPr wrap="none">
            <a:spAutoFit/>
          </a:bodyPr>
          <a:lstStyle/>
          <a:p>
            <a:r>
              <a:rPr lang="ja-JP" altLang="en-US"/>
              <a:t>宿泊料金</a:t>
            </a:r>
          </a:p>
        </p:txBody>
      </p:sp>
      <p:sp>
        <p:nvSpPr>
          <p:cNvPr id="35854" name="Text Box 13"/>
          <p:cNvSpPr txBox="1">
            <a:spLocks noChangeArrowheads="1"/>
          </p:cNvSpPr>
          <p:nvPr/>
        </p:nvSpPr>
        <p:spPr bwMode="auto">
          <a:xfrm>
            <a:off x="7350125" y="4191000"/>
            <a:ext cx="1108075" cy="466725"/>
          </a:xfrm>
          <a:prstGeom prst="rect">
            <a:avLst/>
          </a:prstGeom>
          <a:noFill/>
          <a:ln w="9525">
            <a:solidFill>
              <a:schemeClr val="tx1"/>
            </a:solidFill>
            <a:prstDash val="dash"/>
            <a:miter lim="800000"/>
            <a:headEnd/>
            <a:tailEnd/>
          </a:ln>
        </p:spPr>
        <p:txBody>
          <a:bodyPr wrap="none">
            <a:spAutoFit/>
          </a:bodyPr>
          <a:lstStyle/>
          <a:p>
            <a:r>
              <a:rPr lang="ja-JP" altLang="en-US"/>
              <a:t>観劇料</a:t>
            </a:r>
          </a:p>
        </p:txBody>
      </p:sp>
      <p:sp>
        <p:nvSpPr>
          <p:cNvPr id="35855" name="Text Box 14"/>
          <p:cNvSpPr txBox="1">
            <a:spLocks noChangeArrowheads="1"/>
          </p:cNvSpPr>
          <p:nvPr/>
        </p:nvSpPr>
        <p:spPr bwMode="auto">
          <a:xfrm>
            <a:off x="7162800" y="4953000"/>
            <a:ext cx="1412875" cy="831850"/>
          </a:xfrm>
          <a:prstGeom prst="rect">
            <a:avLst/>
          </a:prstGeom>
          <a:noFill/>
          <a:ln w="9525">
            <a:solidFill>
              <a:schemeClr val="tx1"/>
            </a:solidFill>
            <a:prstDash val="dash"/>
            <a:miter lim="800000"/>
            <a:headEnd/>
            <a:tailEnd/>
          </a:ln>
        </p:spPr>
        <p:txBody>
          <a:bodyPr wrap="none">
            <a:spAutoFit/>
          </a:bodyPr>
          <a:lstStyle/>
          <a:p>
            <a:r>
              <a:rPr lang="ja-JP" altLang="en-US"/>
              <a:t>旅行業者</a:t>
            </a:r>
          </a:p>
          <a:p>
            <a:r>
              <a:rPr lang="ja-JP" altLang="en-US"/>
              <a:t>利潤</a:t>
            </a:r>
          </a:p>
        </p:txBody>
      </p:sp>
      <p:sp>
        <p:nvSpPr>
          <p:cNvPr id="35856" name="Rectangle 15"/>
          <p:cNvSpPr>
            <a:spLocks noChangeArrowheads="1"/>
          </p:cNvSpPr>
          <p:nvPr/>
        </p:nvSpPr>
        <p:spPr bwMode="auto">
          <a:xfrm>
            <a:off x="6858000" y="2362200"/>
            <a:ext cx="1828800" cy="3581400"/>
          </a:xfrm>
          <a:prstGeom prst="rect">
            <a:avLst/>
          </a:prstGeom>
          <a:noFill/>
          <a:ln w="9525">
            <a:solidFill>
              <a:schemeClr val="tx1"/>
            </a:solidFill>
            <a:miter lim="800000"/>
            <a:headEnd/>
            <a:tailEnd/>
          </a:ln>
        </p:spPr>
        <p:txBody>
          <a:bodyPr wrap="none" anchor="ctr"/>
          <a:lstStyle/>
          <a:p>
            <a:endParaRPr lang="ja-JP" altLang="en-US"/>
          </a:p>
        </p:txBody>
      </p:sp>
      <p:sp>
        <p:nvSpPr>
          <p:cNvPr id="35857" name="Text Box 16"/>
          <p:cNvSpPr txBox="1">
            <a:spLocks noChangeArrowheads="1"/>
          </p:cNvSpPr>
          <p:nvPr/>
        </p:nvSpPr>
        <p:spPr bwMode="auto">
          <a:xfrm>
            <a:off x="6477000" y="1143000"/>
            <a:ext cx="2549525" cy="822325"/>
          </a:xfrm>
          <a:prstGeom prst="rect">
            <a:avLst/>
          </a:prstGeom>
          <a:noFill/>
          <a:ln w="9525">
            <a:noFill/>
            <a:miter lim="800000"/>
            <a:headEnd/>
            <a:tailEnd/>
          </a:ln>
        </p:spPr>
        <p:txBody>
          <a:bodyPr wrap="none">
            <a:spAutoFit/>
          </a:bodyPr>
          <a:lstStyle/>
          <a:p>
            <a:r>
              <a:rPr lang="ja-JP" altLang="en-US"/>
              <a:t>パッケージ・ツアー</a:t>
            </a:r>
          </a:p>
          <a:p>
            <a:r>
              <a:rPr lang="ja-JP" altLang="en-US"/>
              <a:t>包括代金（４５）</a:t>
            </a:r>
          </a:p>
        </p:txBody>
      </p:sp>
      <p:cxnSp>
        <p:nvCxnSpPr>
          <p:cNvPr id="35858" name="AutoShape 17"/>
          <p:cNvCxnSpPr>
            <a:cxnSpLocks noChangeShapeType="1"/>
            <a:stCxn id="35849" idx="1"/>
            <a:endCxn id="35844" idx="3"/>
          </p:cNvCxnSpPr>
          <p:nvPr/>
        </p:nvCxnSpPr>
        <p:spPr bwMode="auto">
          <a:xfrm flipH="1">
            <a:off x="1905000" y="2886075"/>
            <a:ext cx="1276350" cy="4763"/>
          </a:xfrm>
          <a:prstGeom prst="straightConnector1">
            <a:avLst/>
          </a:prstGeom>
          <a:noFill/>
          <a:ln w="9525">
            <a:solidFill>
              <a:schemeClr val="tx1"/>
            </a:solidFill>
            <a:round/>
            <a:headEnd/>
            <a:tailEnd type="triangle" w="med" len="med"/>
          </a:ln>
        </p:spPr>
      </p:cxnSp>
      <p:cxnSp>
        <p:nvCxnSpPr>
          <p:cNvPr id="35859" name="AutoShape 18"/>
          <p:cNvCxnSpPr>
            <a:cxnSpLocks noChangeShapeType="1"/>
            <a:stCxn id="35850" idx="1"/>
            <a:endCxn id="35845" idx="3"/>
          </p:cNvCxnSpPr>
          <p:nvPr/>
        </p:nvCxnSpPr>
        <p:spPr bwMode="auto">
          <a:xfrm flipH="1" flipV="1">
            <a:off x="2438400" y="3814763"/>
            <a:ext cx="758825" cy="1587"/>
          </a:xfrm>
          <a:prstGeom prst="straightConnector1">
            <a:avLst/>
          </a:prstGeom>
          <a:noFill/>
          <a:ln w="9525">
            <a:solidFill>
              <a:schemeClr val="tx1"/>
            </a:solidFill>
            <a:round/>
            <a:headEnd/>
            <a:tailEnd type="triangle" w="med" len="med"/>
          </a:ln>
        </p:spPr>
      </p:cxnSp>
      <p:sp>
        <p:nvSpPr>
          <p:cNvPr id="35860" name="Rectangle 19"/>
          <p:cNvSpPr>
            <a:spLocks noChangeArrowheads="1"/>
          </p:cNvSpPr>
          <p:nvPr/>
        </p:nvSpPr>
        <p:spPr bwMode="auto">
          <a:xfrm>
            <a:off x="228600" y="2362200"/>
            <a:ext cx="2438400" cy="3733800"/>
          </a:xfrm>
          <a:prstGeom prst="rect">
            <a:avLst/>
          </a:prstGeom>
          <a:noFill/>
          <a:ln w="9525">
            <a:solidFill>
              <a:schemeClr val="tx1"/>
            </a:solidFill>
            <a:prstDash val="dash"/>
            <a:miter lim="800000"/>
            <a:headEnd/>
            <a:tailEnd/>
          </a:ln>
        </p:spPr>
        <p:txBody>
          <a:bodyPr wrap="none" anchor="ctr"/>
          <a:lstStyle/>
          <a:p>
            <a:endParaRPr lang="ja-JP" altLang="en-US"/>
          </a:p>
        </p:txBody>
      </p:sp>
      <p:sp>
        <p:nvSpPr>
          <p:cNvPr id="35861" name="Oval 20"/>
          <p:cNvSpPr>
            <a:spLocks noChangeArrowheads="1"/>
          </p:cNvSpPr>
          <p:nvPr/>
        </p:nvSpPr>
        <p:spPr bwMode="auto">
          <a:xfrm>
            <a:off x="5562600" y="1828800"/>
            <a:ext cx="1143000" cy="2743200"/>
          </a:xfrm>
          <a:prstGeom prst="ellipse">
            <a:avLst/>
          </a:prstGeom>
          <a:noFill/>
          <a:ln w="9525">
            <a:solidFill>
              <a:srgbClr val="FF0000"/>
            </a:solidFill>
            <a:round/>
            <a:headEnd/>
            <a:tailEnd/>
          </a:ln>
        </p:spPr>
        <p:txBody>
          <a:bodyPr vert="eaVert" wrap="none" anchor="ctr"/>
          <a:lstStyle/>
          <a:p>
            <a:r>
              <a:rPr lang="ja-JP" altLang="en-US">
                <a:solidFill>
                  <a:srgbClr val="FF0000"/>
                </a:solidFill>
              </a:rPr>
              <a:t>何故規制料金では</a:t>
            </a:r>
          </a:p>
          <a:p>
            <a:r>
              <a:rPr lang="ja-JP" altLang="en-US">
                <a:solidFill>
                  <a:srgbClr val="FF0000"/>
                </a:solidFill>
              </a:rPr>
              <a:t>なくてもいいのか</a:t>
            </a:r>
          </a:p>
        </p:txBody>
      </p:sp>
      <p:cxnSp>
        <p:nvCxnSpPr>
          <p:cNvPr id="35862" name="AutoShape 21"/>
          <p:cNvCxnSpPr>
            <a:cxnSpLocks noChangeShapeType="1"/>
            <a:stCxn id="35849" idx="3"/>
          </p:cNvCxnSpPr>
          <p:nvPr/>
        </p:nvCxnSpPr>
        <p:spPr bwMode="auto">
          <a:xfrm>
            <a:off x="5343525" y="2886075"/>
            <a:ext cx="2343150" cy="11113"/>
          </a:xfrm>
          <a:prstGeom prst="straightConnector1">
            <a:avLst/>
          </a:prstGeom>
          <a:noFill/>
          <a:ln w="9525">
            <a:solidFill>
              <a:schemeClr val="tx1"/>
            </a:solidFill>
            <a:prstDash val="dash"/>
            <a:round/>
            <a:headEnd/>
            <a:tailEnd type="triangle" w="med" len="med"/>
          </a:ln>
        </p:spPr>
      </p:cxnSp>
      <p:cxnSp>
        <p:nvCxnSpPr>
          <p:cNvPr id="35863" name="AutoShape 22"/>
          <p:cNvCxnSpPr>
            <a:cxnSpLocks noChangeShapeType="1"/>
            <a:stCxn id="35850" idx="3"/>
          </p:cNvCxnSpPr>
          <p:nvPr/>
        </p:nvCxnSpPr>
        <p:spPr bwMode="auto">
          <a:xfrm flipV="1">
            <a:off x="5334000" y="3771900"/>
            <a:ext cx="1981200" cy="44450"/>
          </a:xfrm>
          <a:prstGeom prst="straightConnector1">
            <a:avLst/>
          </a:prstGeom>
          <a:noFill/>
          <a:ln w="9525">
            <a:solidFill>
              <a:schemeClr val="tx1"/>
            </a:solidFill>
            <a:prstDash val="dash"/>
            <a:round/>
            <a:headEnd/>
            <a:tailEnd type="triangle" w="med" len="med"/>
          </a:ln>
        </p:spPr>
      </p:cxnSp>
      <p:sp>
        <p:nvSpPr>
          <p:cNvPr id="35864" name="Text Box 23"/>
          <p:cNvSpPr txBox="1">
            <a:spLocks noChangeArrowheads="1"/>
          </p:cNvSpPr>
          <p:nvPr/>
        </p:nvSpPr>
        <p:spPr bwMode="auto">
          <a:xfrm>
            <a:off x="3048000" y="4006850"/>
            <a:ext cx="2482850" cy="336550"/>
          </a:xfrm>
          <a:prstGeom prst="rect">
            <a:avLst/>
          </a:prstGeom>
          <a:noFill/>
          <a:ln w="9525">
            <a:noFill/>
            <a:miter lim="800000"/>
            <a:headEnd/>
            <a:tailEnd/>
          </a:ln>
        </p:spPr>
        <p:txBody>
          <a:bodyPr wrap="none">
            <a:spAutoFit/>
          </a:bodyPr>
          <a:lstStyle/>
          <a:p>
            <a:r>
              <a:rPr lang="ja-JP" altLang="en-US" sz="1600"/>
              <a:t>国際観光登録ホテル・旅館</a:t>
            </a:r>
          </a:p>
        </p:txBody>
      </p:sp>
      <p:sp>
        <p:nvSpPr>
          <p:cNvPr id="35865" name="Text Box 24"/>
          <p:cNvSpPr txBox="1">
            <a:spLocks noChangeArrowheads="1"/>
          </p:cNvSpPr>
          <p:nvPr/>
        </p:nvSpPr>
        <p:spPr bwMode="auto">
          <a:xfrm>
            <a:off x="6881813" y="2043113"/>
            <a:ext cx="1881187" cy="336550"/>
          </a:xfrm>
          <a:prstGeom prst="rect">
            <a:avLst/>
          </a:prstGeom>
          <a:noFill/>
          <a:ln w="9525">
            <a:noFill/>
            <a:miter lim="800000"/>
            <a:headEnd/>
            <a:tailEnd/>
          </a:ln>
        </p:spPr>
        <p:txBody>
          <a:bodyPr wrap="none">
            <a:spAutoFit/>
          </a:bodyPr>
          <a:lstStyle/>
          <a:p>
            <a:r>
              <a:rPr lang="en-US" altLang="ja-JP" sz="1600"/>
              <a:t>(</a:t>
            </a:r>
            <a:r>
              <a:rPr lang="ja-JP" altLang="en-US" sz="1600"/>
              <a:t>自己の計算による</a:t>
            </a:r>
            <a:r>
              <a:rPr lang="en-US" altLang="ja-JP" sz="1600"/>
              <a:t>)</a:t>
            </a:r>
          </a:p>
        </p:txBody>
      </p:sp>
      <p:sp>
        <p:nvSpPr>
          <p:cNvPr id="35866" name="Text Box 25"/>
          <p:cNvSpPr txBox="1">
            <a:spLocks noChangeArrowheads="1"/>
          </p:cNvSpPr>
          <p:nvPr/>
        </p:nvSpPr>
        <p:spPr bwMode="auto">
          <a:xfrm>
            <a:off x="7078663" y="5911850"/>
            <a:ext cx="1608137" cy="336550"/>
          </a:xfrm>
          <a:prstGeom prst="rect">
            <a:avLst/>
          </a:prstGeom>
          <a:noFill/>
          <a:ln w="9525">
            <a:noFill/>
            <a:miter lim="800000"/>
            <a:headEnd/>
            <a:tailEnd/>
          </a:ln>
        </p:spPr>
        <p:txBody>
          <a:bodyPr wrap="none">
            <a:spAutoFit/>
          </a:bodyPr>
          <a:lstStyle/>
          <a:p>
            <a:r>
              <a:rPr lang="en-US" altLang="ja-JP" sz="1600"/>
              <a:t>(</a:t>
            </a:r>
            <a:r>
              <a:rPr lang="ja-JP" altLang="en-US" sz="1600"/>
              <a:t>定額、内訳なし</a:t>
            </a:r>
            <a:r>
              <a:rPr lang="en-US" altLang="ja-JP" sz="160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34</a:t>
            </a:fld>
            <a:endParaRPr lang="en-US" altLang="ja-JP" smtClean="0">
              <a:latin typeface="Arial" pitchFamily="34" charset="0"/>
            </a:endParaRPr>
          </a:p>
        </p:txBody>
      </p:sp>
      <p:sp>
        <p:nvSpPr>
          <p:cNvPr id="36867" name="Text Box 2"/>
          <p:cNvSpPr txBox="1">
            <a:spLocks noChangeArrowheads="1"/>
          </p:cNvSpPr>
          <p:nvPr/>
        </p:nvSpPr>
        <p:spPr bwMode="auto">
          <a:xfrm>
            <a:off x="611188" y="333375"/>
            <a:ext cx="7181850" cy="1200150"/>
          </a:xfrm>
          <a:prstGeom prst="rect">
            <a:avLst/>
          </a:prstGeom>
          <a:noFill/>
          <a:ln w="76200" cmpd="tri">
            <a:solidFill>
              <a:schemeClr val="tx1"/>
            </a:solidFill>
            <a:miter lim="800000"/>
            <a:headEnd/>
            <a:tailEnd/>
          </a:ln>
        </p:spPr>
        <p:txBody>
          <a:bodyPr>
            <a:spAutoFit/>
          </a:bodyPr>
          <a:lstStyle/>
          <a:p>
            <a:pPr algn="ctr"/>
            <a:r>
              <a:rPr lang="ja-JP" altLang="en-US"/>
              <a:t>　</a:t>
            </a:r>
            <a:r>
              <a:rPr lang="ja-JP" altLang="en-US" sz="3600"/>
              <a:t>企画旅行業と旅客運送事業の</a:t>
            </a:r>
            <a:endParaRPr lang="en-US" altLang="ja-JP" sz="3600"/>
          </a:p>
          <a:p>
            <a:pPr algn="ctr"/>
            <a:r>
              <a:rPr lang="ja-JP" altLang="en-US" sz="3600"/>
              <a:t>法制度関係への疑問</a:t>
            </a:r>
          </a:p>
        </p:txBody>
      </p:sp>
      <p:sp>
        <p:nvSpPr>
          <p:cNvPr id="36868" name="Oval 3"/>
          <p:cNvSpPr>
            <a:spLocks noChangeArrowheads="1"/>
          </p:cNvSpPr>
          <p:nvPr/>
        </p:nvSpPr>
        <p:spPr bwMode="auto">
          <a:xfrm>
            <a:off x="3581400" y="2286000"/>
            <a:ext cx="2057400" cy="1219200"/>
          </a:xfrm>
          <a:prstGeom prst="ellipse">
            <a:avLst/>
          </a:prstGeom>
          <a:noFill/>
          <a:ln w="28575">
            <a:solidFill>
              <a:schemeClr val="tx1"/>
            </a:solidFill>
            <a:round/>
            <a:headEnd/>
            <a:tailEnd/>
          </a:ln>
        </p:spPr>
        <p:txBody>
          <a:bodyPr wrap="none" anchor="ctr"/>
          <a:lstStyle/>
          <a:p>
            <a:r>
              <a:rPr lang="ja-JP" altLang="en-US"/>
              <a:t>Ｂ</a:t>
            </a:r>
          </a:p>
          <a:p>
            <a:r>
              <a:rPr lang="ja-JP" altLang="en-US"/>
              <a:t>（旅行業者）</a:t>
            </a:r>
          </a:p>
        </p:txBody>
      </p:sp>
      <p:sp>
        <p:nvSpPr>
          <p:cNvPr id="36869" name="Oval 4"/>
          <p:cNvSpPr>
            <a:spLocks noChangeArrowheads="1"/>
          </p:cNvSpPr>
          <p:nvPr/>
        </p:nvSpPr>
        <p:spPr bwMode="auto">
          <a:xfrm>
            <a:off x="990600" y="5257800"/>
            <a:ext cx="2057400" cy="1219200"/>
          </a:xfrm>
          <a:prstGeom prst="ellipse">
            <a:avLst/>
          </a:prstGeom>
          <a:noFill/>
          <a:ln w="9525">
            <a:solidFill>
              <a:schemeClr val="tx1"/>
            </a:solidFill>
            <a:round/>
            <a:headEnd/>
            <a:tailEnd/>
          </a:ln>
        </p:spPr>
        <p:txBody>
          <a:bodyPr wrap="none" anchor="ctr"/>
          <a:lstStyle/>
          <a:p>
            <a:r>
              <a:rPr lang="en-US" altLang="ja-JP"/>
              <a:t>b</a:t>
            </a:r>
          </a:p>
          <a:p>
            <a:r>
              <a:rPr lang="ja-JP" altLang="en-US"/>
              <a:t>（旅客運送事業者）</a:t>
            </a:r>
          </a:p>
        </p:txBody>
      </p:sp>
      <p:sp>
        <p:nvSpPr>
          <p:cNvPr id="36870" name="Oval 5"/>
          <p:cNvSpPr>
            <a:spLocks noChangeArrowheads="1"/>
          </p:cNvSpPr>
          <p:nvPr/>
        </p:nvSpPr>
        <p:spPr bwMode="auto">
          <a:xfrm>
            <a:off x="5867400" y="5105400"/>
            <a:ext cx="2057400" cy="1219200"/>
          </a:xfrm>
          <a:prstGeom prst="ellipse">
            <a:avLst/>
          </a:prstGeom>
          <a:noFill/>
          <a:ln w="28575">
            <a:solidFill>
              <a:schemeClr val="tx1"/>
            </a:solidFill>
            <a:round/>
            <a:headEnd/>
            <a:tailEnd/>
          </a:ln>
        </p:spPr>
        <p:txBody>
          <a:bodyPr wrap="none" anchor="ctr"/>
          <a:lstStyle/>
          <a:p>
            <a:r>
              <a:rPr lang="ja-JP" altLang="en-US"/>
              <a:t>Ｃ</a:t>
            </a:r>
          </a:p>
          <a:p>
            <a:r>
              <a:rPr lang="ja-JP" altLang="en-US"/>
              <a:t>（実利用者）</a:t>
            </a:r>
          </a:p>
        </p:txBody>
      </p:sp>
      <p:sp>
        <p:nvSpPr>
          <p:cNvPr id="36871" name="Oval 6"/>
          <p:cNvSpPr>
            <a:spLocks noChangeArrowheads="1"/>
          </p:cNvSpPr>
          <p:nvPr/>
        </p:nvSpPr>
        <p:spPr bwMode="auto">
          <a:xfrm rot="-2622416">
            <a:off x="4503738" y="1428750"/>
            <a:ext cx="2362200" cy="5715000"/>
          </a:xfrm>
          <a:prstGeom prst="ellipse">
            <a:avLst/>
          </a:prstGeom>
          <a:noFill/>
          <a:ln w="28575">
            <a:solidFill>
              <a:schemeClr val="accent2"/>
            </a:solidFill>
            <a:round/>
            <a:headEnd/>
            <a:tailEnd/>
          </a:ln>
        </p:spPr>
        <p:txBody>
          <a:bodyPr wrap="none" anchor="ctr"/>
          <a:lstStyle/>
          <a:p>
            <a:endParaRPr lang="ja-JP" altLang="ja-JP"/>
          </a:p>
        </p:txBody>
      </p:sp>
      <p:sp>
        <p:nvSpPr>
          <p:cNvPr id="36872" name="Text Box 7"/>
          <p:cNvSpPr txBox="1">
            <a:spLocks noChangeArrowheads="1"/>
          </p:cNvSpPr>
          <p:nvPr/>
        </p:nvSpPr>
        <p:spPr bwMode="auto">
          <a:xfrm rot="3047314">
            <a:off x="5622925" y="3184525"/>
            <a:ext cx="2317750" cy="457200"/>
          </a:xfrm>
          <a:prstGeom prst="rect">
            <a:avLst/>
          </a:prstGeom>
          <a:noFill/>
          <a:ln w="9525">
            <a:noFill/>
            <a:miter lim="800000"/>
            <a:headEnd/>
            <a:tailEnd/>
          </a:ln>
        </p:spPr>
        <p:txBody>
          <a:bodyPr wrap="none">
            <a:spAutoFit/>
          </a:bodyPr>
          <a:lstStyle/>
          <a:p>
            <a:r>
              <a:rPr lang="ja-JP" altLang="en-US">
                <a:solidFill>
                  <a:schemeClr val="accent2"/>
                </a:solidFill>
              </a:rPr>
              <a:t>旅行業法の適用</a:t>
            </a:r>
          </a:p>
        </p:txBody>
      </p:sp>
      <p:sp>
        <p:nvSpPr>
          <p:cNvPr id="36873" name="Oval 8"/>
          <p:cNvSpPr>
            <a:spLocks noChangeArrowheads="1"/>
          </p:cNvSpPr>
          <p:nvPr/>
        </p:nvSpPr>
        <p:spPr bwMode="auto">
          <a:xfrm rot="2725638">
            <a:off x="2250282" y="1018381"/>
            <a:ext cx="2133600" cy="6640513"/>
          </a:xfrm>
          <a:prstGeom prst="ellipse">
            <a:avLst/>
          </a:prstGeom>
          <a:noFill/>
          <a:ln w="9525">
            <a:solidFill>
              <a:srgbClr val="FF0000"/>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990600" y="4876800"/>
            <a:ext cx="6934200" cy="1905000"/>
          </a:xfrm>
          <a:prstGeom prst="ellipse">
            <a:avLst/>
          </a:prstGeom>
          <a:noFill/>
          <a:ln w="9525">
            <a:solidFill>
              <a:srgbClr val="008080"/>
            </a:solidFill>
            <a:prstDash val="dash"/>
            <a:round/>
            <a:headEnd/>
            <a:tailEnd/>
          </a:ln>
        </p:spPr>
        <p:txBody>
          <a:bodyPr wrap="none" anchor="ctr"/>
          <a:lstStyle/>
          <a:p>
            <a:endParaRPr lang="ja-JP" altLang="en-US"/>
          </a:p>
        </p:txBody>
      </p:sp>
      <p:sp>
        <p:nvSpPr>
          <p:cNvPr id="36875" name="Text Box 10"/>
          <p:cNvSpPr txBox="1">
            <a:spLocks noChangeArrowheads="1"/>
          </p:cNvSpPr>
          <p:nvPr/>
        </p:nvSpPr>
        <p:spPr bwMode="auto">
          <a:xfrm>
            <a:off x="542925" y="3429000"/>
            <a:ext cx="3038475" cy="1382713"/>
          </a:xfrm>
          <a:prstGeom prst="rect">
            <a:avLst/>
          </a:prstGeom>
          <a:noFill/>
          <a:ln w="9525">
            <a:solidFill>
              <a:srgbClr val="FF0000"/>
            </a:solidFill>
            <a:miter lim="800000"/>
            <a:headEnd/>
            <a:tailEnd/>
          </a:ln>
        </p:spPr>
        <p:txBody>
          <a:bodyPr wrap="none">
            <a:spAutoFit/>
          </a:bodyPr>
          <a:lstStyle/>
          <a:p>
            <a:r>
              <a:rPr lang="ja-JP" altLang="en-US" sz="2800">
                <a:solidFill>
                  <a:srgbClr val="FF0000"/>
                </a:solidFill>
              </a:rPr>
              <a:t>運送事業法の適用</a:t>
            </a:r>
          </a:p>
          <a:p>
            <a:r>
              <a:rPr lang="ja-JP" altLang="en-US" sz="2800">
                <a:solidFill>
                  <a:srgbClr val="FF0000"/>
                </a:solidFill>
              </a:rPr>
              <a:t>　　　　航空　　是認</a:t>
            </a:r>
          </a:p>
          <a:p>
            <a:r>
              <a:rPr lang="ja-JP" altLang="en-US" sz="2800">
                <a:solidFill>
                  <a:srgbClr val="FF0000"/>
                </a:solidFill>
              </a:rPr>
              <a:t>　　　　鉄道　　否認</a:t>
            </a:r>
          </a:p>
        </p:txBody>
      </p:sp>
      <p:sp>
        <p:nvSpPr>
          <p:cNvPr id="36876" name="Text Box 11"/>
          <p:cNvSpPr txBox="1">
            <a:spLocks noChangeArrowheads="1"/>
          </p:cNvSpPr>
          <p:nvPr/>
        </p:nvSpPr>
        <p:spPr bwMode="auto">
          <a:xfrm>
            <a:off x="3200400" y="5943600"/>
            <a:ext cx="2622550" cy="822325"/>
          </a:xfrm>
          <a:prstGeom prst="rect">
            <a:avLst/>
          </a:prstGeom>
          <a:noFill/>
          <a:ln w="9525">
            <a:noFill/>
            <a:miter lim="800000"/>
            <a:headEnd/>
            <a:tailEnd/>
          </a:ln>
        </p:spPr>
        <p:txBody>
          <a:bodyPr wrap="none">
            <a:spAutoFit/>
          </a:bodyPr>
          <a:lstStyle/>
          <a:p>
            <a:r>
              <a:rPr lang="ja-JP" altLang="en-US" b="1">
                <a:solidFill>
                  <a:schemeClr val="accent1"/>
                </a:solidFill>
              </a:rPr>
              <a:t>運送事業法の適用</a:t>
            </a:r>
          </a:p>
          <a:p>
            <a:r>
              <a:rPr lang="ja-JP" altLang="en-US" b="1">
                <a:solidFill>
                  <a:schemeClr val="accent1"/>
                </a:solidFill>
              </a:rPr>
              <a:t>を実務慣行上否認</a:t>
            </a:r>
          </a:p>
        </p:txBody>
      </p:sp>
      <p:sp>
        <p:nvSpPr>
          <p:cNvPr id="36877" name="Text Box 12"/>
          <p:cNvSpPr txBox="1">
            <a:spLocks noChangeArrowheads="1"/>
          </p:cNvSpPr>
          <p:nvPr/>
        </p:nvSpPr>
        <p:spPr bwMode="auto">
          <a:xfrm>
            <a:off x="5470525" y="3678238"/>
            <a:ext cx="1403350" cy="822325"/>
          </a:xfrm>
          <a:prstGeom prst="rect">
            <a:avLst/>
          </a:prstGeom>
          <a:noFill/>
          <a:ln w="9525">
            <a:noFill/>
            <a:miter lim="800000"/>
            <a:headEnd/>
            <a:tailEnd/>
          </a:ln>
        </p:spPr>
        <p:txBody>
          <a:bodyPr wrap="none">
            <a:spAutoFit/>
          </a:bodyPr>
          <a:lstStyle/>
          <a:p>
            <a:r>
              <a:rPr lang="ja-JP" altLang="en-US">
                <a:solidFill>
                  <a:schemeClr val="accent2"/>
                </a:solidFill>
                <a:ea typeface="ＭＳ ゴシック" pitchFamily="49" charset="-128"/>
              </a:rPr>
              <a:t>約款</a:t>
            </a:r>
          </a:p>
          <a:p>
            <a:r>
              <a:rPr lang="ja-JP" altLang="en-US">
                <a:solidFill>
                  <a:schemeClr val="accent2"/>
                </a:solidFill>
                <a:ea typeface="ＭＳ ゴシック" pitchFamily="49" charset="-128"/>
              </a:rPr>
              <a:t>包括代金</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457200" y="274638"/>
            <a:ext cx="8229600" cy="1143000"/>
          </a:xfrm>
          <a:prstGeom prst="rect">
            <a:avLst/>
          </a:prstGeom>
          <a:noFill/>
          <a:ln w="57150">
            <a:solidFill>
              <a:schemeClr val="tx1">
                <a:lumMod val="95000"/>
                <a:lumOff val="5000"/>
              </a:schemeClr>
            </a:solidFill>
            <a:prstDash val="lgDash"/>
            <a:miter lim="800000"/>
            <a:headEnd/>
            <a:tailEnd/>
          </a:ln>
        </p:spPr>
        <p:txBody>
          <a:bodyPr anchor="ctr">
            <a:normAutofit/>
          </a:bodyPr>
          <a:lstStyle/>
          <a:p>
            <a:pPr algn="ctr" fontAlgn="auto">
              <a:spcAft>
                <a:spcPts val="0"/>
              </a:spcAft>
              <a:defRPr/>
            </a:pPr>
            <a:r>
              <a:rPr lang="ja-JP" altLang="en-US" sz="4400" dirty="0">
                <a:latin typeface="+mj-lt"/>
                <a:ea typeface="+mj-ea"/>
                <a:cs typeface="+mj-cs"/>
              </a:rPr>
              <a:t>ツアーバス規制の在り方</a:t>
            </a:r>
          </a:p>
        </p:txBody>
      </p:sp>
      <p:sp>
        <p:nvSpPr>
          <p:cNvPr id="37891" name="コンテンツ プレースホルダ 2"/>
          <p:cNvSpPr>
            <a:spLocks/>
          </p:cNvSpPr>
          <p:nvPr/>
        </p:nvSpPr>
        <p:spPr bwMode="auto">
          <a:xfrm>
            <a:off x="468313" y="1557338"/>
            <a:ext cx="8229600" cy="5300662"/>
          </a:xfrm>
          <a:prstGeom prst="rect">
            <a:avLst/>
          </a:prstGeom>
          <a:noFill/>
          <a:ln w="9525">
            <a:solidFill>
              <a:schemeClr val="accent1"/>
            </a:solidFill>
            <a:miter lim="800000"/>
            <a:headEnd/>
            <a:tailEnd/>
          </a:ln>
        </p:spPr>
        <p:txBody>
          <a:bodyPr/>
          <a:lstStyle/>
          <a:p>
            <a:pPr marL="342900" indent="-342900">
              <a:spcBef>
                <a:spcPct val="20000"/>
              </a:spcBef>
              <a:buFont typeface="Arial" pitchFamily="34" charset="0"/>
              <a:buChar char="•"/>
            </a:pPr>
            <a:r>
              <a:rPr lang="ja-JP" altLang="en-US" sz="3200">
                <a:latin typeface="Calibri" pitchFamily="34" charset="0"/>
              </a:rPr>
              <a:t>旅行業法の構造は海外旅行商品にまで影響し変更は不可能と認識</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実運送の安全規制を徹底するには、運輸当局では無理⇒警察規制でゆくべき</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過積載、飲酒運転等での規制に営業、自家用区分はない。高速バス運転も同様である</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クロアチアではタコメータでの連続運転チェックを警察が行っている</a:t>
            </a:r>
            <a:endParaRPr lang="en-US" altLang="ja-JP" sz="3200">
              <a:latin typeface="Calibri" pitchFamily="34" charset="0"/>
            </a:endParaRPr>
          </a:p>
          <a:p>
            <a:pPr marL="342900" indent="-342900">
              <a:spcBef>
                <a:spcPct val="20000"/>
              </a:spcBef>
              <a:buFont typeface="Arial" pitchFamily="34" charset="0"/>
              <a:buChar char="•"/>
            </a:pPr>
            <a:r>
              <a:rPr lang="ja-JP" altLang="en-US" sz="3200">
                <a:latin typeface="Calibri" pitchFamily="34" charset="0"/>
              </a:rPr>
              <a:t>旅行商品の販売は乗車効率を上げる効果があり、省エネであり、コスト削減には好い</a:t>
            </a:r>
            <a:endParaRPr lang="en-US" altLang="ja-JP" sz="3200">
              <a:latin typeface="Calibri" pitchFamily="34" charset="0"/>
            </a:endParaRPr>
          </a:p>
          <a:p>
            <a:pPr marL="342900" indent="-342900">
              <a:spcBef>
                <a:spcPct val="20000"/>
              </a:spcBef>
              <a:buFont typeface="Arial" pitchFamily="34" charset="0"/>
              <a:buChar char="•"/>
            </a:pPr>
            <a:endParaRPr lang="ja-JP" altLang="en-US" sz="320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835150" y="457200"/>
            <a:ext cx="5689600" cy="1027113"/>
          </a:xfrm>
          <a:prstGeom prst="rect">
            <a:avLst/>
          </a:prstGeom>
          <a:noFill/>
          <a:ln w="57150" cmpd="thinThick">
            <a:solidFill>
              <a:schemeClr val="tx1"/>
            </a:solidFill>
            <a:miter lim="800000"/>
            <a:headEnd/>
            <a:tailEnd/>
          </a:ln>
        </p:spPr>
        <p:txBody>
          <a:bodyPr wrap="none" anchor="ctr"/>
          <a:lstStyle/>
          <a:p>
            <a:pPr algn="ctr"/>
            <a:r>
              <a:rPr lang="ja-JP" altLang="en-US" sz="4800">
                <a:latin typeface="Times New Roman" pitchFamily="18" charset="0"/>
              </a:rPr>
              <a:t>　ゆびタク構想</a:t>
            </a:r>
          </a:p>
        </p:txBody>
      </p:sp>
      <p:sp>
        <p:nvSpPr>
          <p:cNvPr id="38915" name="Text Box 3"/>
          <p:cNvSpPr txBox="1">
            <a:spLocks noChangeArrowheads="1"/>
          </p:cNvSpPr>
          <p:nvPr/>
        </p:nvSpPr>
        <p:spPr bwMode="auto">
          <a:xfrm>
            <a:off x="1712913" y="1895475"/>
            <a:ext cx="6027737" cy="1778000"/>
          </a:xfrm>
          <a:prstGeom prst="rect">
            <a:avLst/>
          </a:prstGeom>
          <a:noFill/>
          <a:ln w="38100">
            <a:solidFill>
              <a:schemeClr val="tx1"/>
            </a:solidFill>
            <a:miter lim="800000"/>
            <a:headEnd/>
            <a:tailEnd/>
          </a:ln>
        </p:spPr>
        <p:txBody>
          <a:bodyPr wrap="none">
            <a:spAutoFit/>
          </a:bodyPr>
          <a:lstStyle/>
          <a:p>
            <a:r>
              <a:rPr lang="ja-JP" altLang="en-US" sz="3600">
                <a:latin typeface="Times New Roman" pitchFamily="18" charset="0"/>
              </a:rPr>
              <a:t>何時でも何所でも</a:t>
            </a:r>
            <a:r>
              <a:rPr lang="en-US" altLang="ja-JP" sz="3600">
                <a:latin typeface="Times New Roman" pitchFamily="18" charset="0"/>
              </a:rPr>
              <a:t>(</a:t>
            </a:r>
            <a:r>
              <a:rPr lang="ja-JP" altLang="en-US" sz="3600">
                <a:latin typeface="Times New Roman" pitchFamily="18" charset="0"/>
                <a:ea typeface="HGPｺﾞｼｯｸE" pitchFamily="50" charset="-128"/>
              </a:rPr>
              <a:t>ユビ</a:t>
            </a:r>
            <a:r>
              <a:rPr lang="ja-JP" altLang="en-US" sz="3600">
                <a:latin typeface="Times New Roman" pitchFamily="18" charset="0"/>
              </a:rPr>
              <a:t>キタス）</a:t>
            </a:r>
          </a:p>
          <a:p>
            <a:r>
              <a:rPr lang="ja-JP" altLang="en-US" sz="3600">
                <a:latin typeface="Times New Roman" pitchFamily="18" charset="0"/>
              </a:rPr>
              <a:t>親ゆび一つで呼べる</a:t>
            </a:r>
          </a:p>
          <a:p>
            <a:r>
              <a:rPr lang="ja-JP" altLang="en-US" sz="3600">
                <a:latin typeface="Times New Roman" pitchFamily="18" charset="0"/>
              </a:rPr>
              <a:t>乗合・貸切相対化タクシー</a:t>
            </a:r>
          </a:p>
        </p:txBody>
      </p:sp>
      <p:sp>
        <p:nvSpPr>
          <p:cNvPr id="38916" name="Text Box 4"/>
          <p:cNvSpPr txBox="1">
            <a:spLocks noChangeArrowheads="1"/>
          </p:cNvSpPr>
          <p:nvPr/>
        </p:nvSpPr>
        <p:spPr bwMode="auto">
          <a:xfrm>
            <a:off x="1862138" y="3879850"/>
            <a:ext cx="5734050" cy="1349375"/>
          </a:xfrm>
          <a:prstGeom prst="rect">
            <a:avLst/>
          </a:prstGeom>
          <a:noFill/>
          <a:ln w="38100">
            <a:solidFill>
              <a:schemeClr val="tx1"/>
            </a:solidFill>
            <a:miter lim="800000"/>
            <a:headEnd/>
            <a:tailEnd/>
          </a:ln>
        </p:spPr>
        <p:txBody>
          <a:bodyPr wrap="none">
            <a:spAutoFit/>
          </a:bodyPr>
          <a:lstStyle/>
          <a:p>
            <a:pPr algn="ctr"/>
            <a:r>
              <a:rPr lang="ja-JP" altLang="en-US" sz="4000">
                <a:latin typeface="Times New Roman" pitchFamily="18" charset="0"/>
              </a:rPr>
              <a:t>会員制で月極使い放題制</a:t>
            </a:r>
          </a:p>
          <a:p>
            <a:pPr algn="ctr"/>
            <a:r>
              <a:rPr lang="ja-JP" altLang="en-US" sz="4000">
                <a:latin typeface="Times New Roman" pitchFamily="18" charset="0"/>
              </a:rPr>
              <a:t>（タクシー定期券）</a:t>
            </a:r>
          </a:p>
        </p:txBody>
      </p:sp>
      <p:sp>
        <p:nvSpPr>
          <p:cNvPr id="38917" name="Text Box 5"/>
          <p:cNvSpPr txBox="1">
            <a:spLocks noChangeArrowheads="1"/>
          </p:cNvSpPr>
          <p:nvPr/>
        </p:nvSpPr>
        <p:spPr bwMode="auto">
          <a:xfrm>
            <a:off x="2987675" y="5641975"/>
            <a:ext cx="2762250" cy="739775"/>
          </a:xfrm>
          <a:prstGeom prst="rect">
            <a:avLst/>
          </a:prstGeom>
          <a:noFill/>
          <a:ln w="38100">
            <a:solidFill>
              <a:schemeClr val="tx1"/>
            </a:solidFill>
            <a:miter lim="800000"/>
            <a:headEnd/>
            <a:tailEnd/>
          </a:ln>
        </p:spPr>
        <p:txBody>
          <a:bodyPr wrap="none">
            <a:spAutoFit/>
          </a:bodyPr>
          <a:lstStyle/>
          <a:p>
            <a:pPr algn="ctr"/>
            <a:r>
              <a:rPr lang="ja-JP" altLang="en-US" sz="4000">
                <a:latin typeface="Times New Roman" pitchFamily="18" charset="0"/>
              </a:rPr>
              <a:t>適正配車力</a:t>
            </a:r>
          </a:p>
        </p:txBody>
      </p:sp>
      <p:sp>
        <p:nvSpPr>
          <p:cNvPr id="38918" name="AutoShape 6"/>
          <p:cNvSpPr>
            <a:spLocks noChangeArrowheads="1"/>
          </p:cNvSpPr>
          <p:nvPr/>
        </p:nvSpPr>
        <p:spPr bwMode="auto">
          <a:xfrm>
            <a:off x="6227763" y="5300663"/>
            <a:ext cx="1800225" cy="1223962"/>
          </a:xfrm>
          <a:prstGeom prst="leftArrow">
            <a:avLst>
              <a:gd name="adj1" fmla="val 50000"/>
              <a:gd name="adj2" fmla="val 36770"/>
            </a:avLst>
          </a:prstGeom>
          <a:solidFill>
            <a:schemeClr val="bg1"/>
          </a:solidFill>
          <a:ln w="9525">
            <a:solidFill>
              <a:schemeClr val="tx1"/>
            </a:solidFill>
            <a:miter lim="800000"/>
            <a:headEnd/>
            <a:tailEnd/>
          </a:ln>
        </p:spPr>
        <p:txBody>
          <a:bodyPr wrap="none" anchor="ctr"/>
          <a:lstStyle/>
          <a:p>
            <a:pPr algn="ctr"/>
            <a:r>
              <a:rPr lang="ja-JP" altLang="en-US"/>
              <a:t>ケースによって</a:t>
            </a:r>
          </a:p>
          <a:p>
            <a:pPr algn="ctr"/>
            <a:r>
              <a:rPr lang="ja-JP" altLang="en-US"/>
              <a:t>財政支援</a:t>
            </a:r>
          </a:p>
        </p:txBody>
      </p:sp>
      <p:sp>
        <p:nvSpPr>
          <p:cNvPr id="38919" name="Oval 7"/>
          <p:cNvSpPr>
            <a:spLocks noChangeArrowheads="1"/>
          </p:cNvSpPr>
          <p:nvPr/>
        </p:nvSpPr>
        <p:spPr bwMode="auto">
          <a:xfrm>
            <a:off x="7956550" y="4797425"/>
            <a:ext cx="914400" cy="2016125"/>
          </a:xfrm>
          <a:prstGeom prst="ellipse">
            <a:avLst/>
          </a:prstGeom>
          <a:solidFill>
            <a:schemeClr val="bg1"/>
          </a:solidFill>
          <a:ln w="9525">
            <a:solidFill>
              <a:schemeClr val="tx1"/>
            </a:solidFill>
            <a:round/>
            <a:headEnd/>
            <a:tailEnd/>
          </a:ln>
        </p:spPr>
        <p:txBody>
          <a:bodyPr vert="eaVert" wrap="none" anchor="ctr"/>
          <a:lstStyle/>
          <a:p>
            <a:pPr algn="ctr"/>
            <a:r>
              <a:rPr lang="ja-JP" altLang="en-US"/>
              <a:t>ローカル線</a:t>
            </a:r>
          </a:p>
          <a:p>
            <a:pPr algn="ctr"/>
            <a:r>
              <a:rPr lang="ja-JP" altLang="en-US"/>
              <a:t>ローカルバスの</a:t>
            </a:r>
          </a:p>
          <a:p>
            <a:pPr algn="ctr"/>
            <a:r>
              <a:rPr lang="ja-JP" altLang="en-US"/>
              <a:t>代替</a:t>
            </a:r>
          </a:p>
        </p:txBody>
      </p:sp>
      <p:sp>
        <p:nvSpPr>
          <p:cNvPr id="38920" name="AutoShape 8"/>
          <p:cNvSpPr>
            <a:spLocks noChangeArrowheads="1"/>
          </p:cNvSpPr>
          <p:nvPr/>
        </p:nvSpPr>
        <p:spPr bwMode="auto">
          <a:xfrm>
            <a:off x="144463" y="692150"/>
            <a:ext cx="1258887" cy="5832475"/>
          </a:xfrm>
          <a:prstGeom prst="rightArrow">
            <a:avLst>
              <a:gd name="adj1" fmla="val 50000"/>
              <a:gd name="adj2" fmla="val 25000"/>
            </a:avLst>
          </a:prstGeom>
          <a:solidFill>
            <a:schemeClr val="bg1"/>
          </a:solidFill>
          <a:ln w="9525">
            <a:solidFill>
              <a:schemeClr val="tx1"/>
            </a:solidFill>
            <a:prstDash val="dash"/>
            <a:miter lim="800000"/>
            <a:headEnd/>
            <a:tailEnd/>
          </a:ln>
        </p:spPr>
        <p:txBody>
          <a:bodyPr vert="eaVert" wrap="none" anchor="ctr"/>
          <a:lstStyle/>
          <a:p>
            <a:pPr algn="ctr"/>
            <a:r>
              <a:rPr lang="ja-JP" altLang="en-US"/>
              <a:t>ユビキタス交通社会</a:t>
            </a:r>
          </a:p>
          <a:p>
            <a:pPr algn="ctr"/>
            <a:endParaRPr lang="ja-JP" altLang="en-US"/>
          </a:p>
          <a:p>
            <a:pPr algn="ctr"/>
            <a:r>
              <a:rPr lang="ja-JP" altLang="en-US"/>
              <a:t>地理空間情報提供</a:t>
            </a:r>
          </a:p>
        </p:txBody>
      </p:sp>
      <p:sp>
        <p:nvSpPr>
          <p:cNvPr id="38921" name="Oval 9"/>
          <p:cNvSpPr>
            <a:spLocks noChangeArrowheads="1"/>
          </p:cNvSpPr>
          <p:nvPr/>
        </p:nvSpPr>
        <p:spPr bwMode="auto">
          <a:xfrm>
            <a:off x="8172450" y="333375"/>
            <a:ext cx="914400" cy="2016125"/>
          </a:xfrm>
          <a:prstGeom prst="ellipse">
            <a:avLst/>
          </a:prstGeom>
          <a:solidFill>
            <a:schemeClr val="bg1"/>
          </a:solidFill>
          <a:ln w="9525">
            <a:solidFill>
              <a:schemeClr val="tx1"/>
            </a:solidFill>
            <a:round/>
            <a:headEnd/>
            <a:tailEnd/>
          </a:ln>
        </p:spPr>
        <p:txBody>
          <a:bodyPr vert="eaVert" wrap="none" anchor="ctr"/>
          <a:lstStyle/>
          <a:p>
            <a:pPr algn="ctr"/>
            <a:r>
              <a:rPr lang="ja-JP" altLang="en-US"/>
              <a:t>新型の企画旅行</a:t>
            </a:r>
          </a:p>
        </p:txBody>
      </p:sp>
      <p:sp>
        <p:nvSpPr>
          <p:cNvPr id="38922" name="AutoShape 10"/>
          <p:cNvSpPr>
            <a:spLocks noChangeArrowheads="1"/>
          </p:cNvSpPr>
          <p:nvPr/>
        </p:nvSpPr>
        <p:spPr bwMode="auto">
          <a:xfrm rot="-2533083">
            <a:off x="7813675" y="2565400"/>
            <a:ext cx="935038" cy="647700"/>
          </a:xfrm>
          <a:prstGeom prst="leftArrow">
            <a:avLst>
              <a:gd name="adj1" fmla="val 50000"/>
              <a:gd name="adj2" fmla="val 36091"/>
            </a:avLst>
          </a:prstGeom>
          <a:solidFill>
            <a:schemeClr val="bg1"/>
          </a:solidFill>
          <a:ln w="9525">
            <a:solidFill>
              <a:schemeClr val="tx1"/>
            </a:solidFill>
            <a:miter lim="800000"/>
            <a:headEnd/>
            <a:tailEnd/>
          </a:ln>
        </p:spPr>
        <p:txBody>
          <a:bodyPr wrap="none" anchor="ctr"/>
          <a:lstStyle/>
          <a:p>
            <a:pPr algn="ctr"/>
            <a:endParaRPr lang="ja-JP" altLang="ja-JP"/>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ln w="38100">
            <a:solidFill>
              <a:schemeClr val="accent1"/>
            </a:solidFill>
          </a:ln>
        </p:spPr>
        <p:txBody>
          <a:bodyPr/>
          <a:lstStyle/>
          <a:p>
            <a:pPr eaLnBrk="1" hangingPunct="1"/>
            <a:r>
              <a:rPr lang="ja-JP" altLang="en-US" smtClean="0"/>
              <a:t>②　観光と公共交通の融合</a:t>
            </a:r>
          </a:p>
        </p:txBody>
      </p:sp>
      <p:sp>
        <p:nvSpPr>
          <p:cNvPr id="39939" name="コンテンツ プレースホルダー 2"/>
          <p:cNvSpPr>
            <a:spLocks noGrp="1"/>
          </p:cNvSpPr>
          <p:nvPr>
            <p:ph idx="1"/>
          </p:nvPr>
        </p:nvSpPr>
        <p:spPr/>
        <p:txBody>
          <a:bodyPr/>
          <a:lstStyle/>
          <a:p>
            <a:pPr eaLnBrk="1" hangingPunct="1"/>
            <a:r>
              <a:rPr lang="ja-JP" altLang="en-US" smtClean="0"/>
              <a:t>ＧＰＳの普及により</a:t>
            </a:r>
            <a:r>
              <a:rPr lang="en-US" altLang="ja-JP" smtClean="0"/>
              <a:t>2010</a:t>
            </a:r>
            <a:r>
              <a:rPr lang="ja-JP" altLang="en-US" smtClean="0"/>
              <a:t>年拙著「ユビキタス時代の人流」で提唱</a:t>
            </a:r>
            <a:endParaRPr lang="en-US" altLang="ja-JP" smtClean="0"/>
          </a:p>
          <a:p>
            <a:pPr eaLnBrk="1" hangingPunct="1"/>
            <a:r>
              <a:rPr lang="ja-JP" altLang="en-US" smtClean="0"/>
              <a:t>東京都心のミニバスは地域住民のために導入されるも、アコモデーションがよく観光客にも利用される</a:t>
            </a:r>
            <a:endParaRPr lang="en-US" altLang="ja-JP" smtClean="0"/>
          </a:p>
          <a:p>
            <a:pPr eaLnBrk="1" hangingPunct="1"/>
            <a:r>
              <a:rPr lang="ja-JP" altLang="en-US" smtClean="0"/>
              <a:t>観光地における住民の足の確保は観光客と同時に考えるほうが効率的（加賀市のキャンバス）⇒位置情報提供が決め手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指タク導入調査</a:t>
            </a:r>
          </a:p>
        </p:txBody>
      </p:sp>
      <p:sp>
        <p:nvSpPr>
          <p:cNvPr id="40963" name="コンテンツ プレースホルダ 2"/>
          <p:cNvSpPr>
            <a:spLocks noGrp="1"/>
          </p:cNvSpPr>
          <p:nvPr>
            <p:ph idx="1"/>
          </p:nvPr>
        </p:nvSpPr>
        <p:spPr/>
        <p:txBody>
          <a:bodyPr/>
          <a:lstStyle/>
          <a:p>
            <a:r>
              <a:rPr lang="ja-JP" altLang="en-US" smtClean="0"/>
              <a:t>市内各地の</a:t>
            </a:r>
            <a:r>
              <a:rPr lang="en-US" altLang="ja-JP" smtClean="0"/>
              <a:t>80</a:t>
            </a:r>
            <a:r>
              <a:rPr lang="ja-JP" altLang="en-US" smtClean="0"/>
              <a:t>歳以上高齢者（免許証不使用）登録制・・・指タク無料</a:t>
            </a:r>
            <a:endParaRPr lang="en-US" altLang="ja-JP" smtClean="0"/>
          </a:p>
          <a:p>
            <a:r>
              <a:rPr lang="en-US" altLang="ja-JP" smtClean="0"/>
              <a:t>65</a:t>
            </a:r>
            <a:r>
              <a:rPr lang="ja-JP" altLang="en-US" smtClean="0"/>
              <a:t>歳以上高齢者　会費制（年齢階層別に会費を決定、高年齢者会費逓減制とする）　指タク無料</a:t>
            </a:r>
            <a:endParaRPr lang="en-US" altLang="ja-JP" smtClean="0"/>
          </a:p>
          <a:p>
            <a:r>
              <a:rPr lang="ja-JP" altLang="en-US" smtClean="0"/>
              <a:t>有料制との組合せをどうするか　バス・タクシー</a:t>
            </a:r>
            <a:endParaRPr lang="en-US" altLang="ja-JP" smtClean="0"/>
          </a:p>
          <a:p>
            <a:endParaRPr lang="ja-JP"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a:ln w="57150">
            <a:solidFill>
              <a:schemeClr val="tx1">
                <a:lumMod val="50000"/>
                <a:lumOff val="50000"/>
              </a:schemeClr>
            </a:solidFill>
          </a:ln>
        </p:spPr>
        <p:txBody>
          <a:bodyPr/>
          <a:lstStyle/>
          <a:p>
            <a:pPr eaLnBrk="1" hangingPunct="1">
              <a:defRPr/>
            </a:pPr>
            <a:r>
              <a:rPr lang="ja-JP" altLang="en-US" dirty="0" smtClean="0"/>
              <a:t>③ＪＲ東日本のスイカマーケッティング</a:t>
            </a:r>
            <a:endParaRPr lang="ja-JP" altLang="en-US" dirty="0"/>
          </a:p>
        </p:txBody>
      </p:sp>
      <p:sp>
        <p:nvSpPr>
          <p:cNvPr id="41987" name="コンテンツ プレースホルダー 2"/>
          <p:cNvSpPr>
            <a:spLocks noGrp="1"/>
          </p:cNvSpPr>
          <p:nvPr>
            <p:ph idx="1"/>
          </p:nvPr>
        </p:nvSpPr>
        <p:spPr/>
        <p:txBody>
          <a:bodyPr/>
          <a:lstStyle/>
          <a:p>
            <a:pPr eaLnBrk="1" hangingPunct="1"/>
            <a:r>
              <a:rPr lang="ja-JP" altLang="en-US" smtClean="0"/>
              <a:t>スイカ利用者の移動情報、購入情報をマスレベルで分析し、売れ筋情報、移動情報を作成して対応している（コンビニのＰＯＳに対応）</a:t>
            </a:r>
            <a:endParaRPr lang="en-US" altLang="ja-JP" smtClean="0"/>
          </a:p>
          <a:p>
            <a:pPr eaLnBrk="1" hangingPunct="1"/>
            <a:r>
              <a:rPr lang="ja-JP" altLang="en-US" smtClean="0"/>
              <a:t>これがパーソナルレベルの把握になれば、大変なビジネスツールになる（個人情報）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tx1">
                <a:lumMod val="95000"/>
                <a:lumOff val="5000"/>
              </a:schemeClr>
            </a:solidFill>
          </a:ln>
        </p:spPr>
        <p:txBody>
          <a:bodyPr>
            <a:normAutofit fontScale="90000"/>
          </a:bodyPr>
          <a:lstStyle/>
          <a:p>
            <a:r>
              <a:rPr lang="en-US" altLang="ja-JP" dirty="0" smtClean="0"/>
              <a:t>『</a:t>
            </a:r>
            <a:r>
              <a:rPr lang="ja-JP" altLang="ja-JP" dirty="0" smtClean="0"/>
              <a:t>ユビキタス時代の人流</a:t>
            </a:r>
            <a:r>
              <a:rPr lang="en-US" altLang="ja-JP" dirty="0" smtClean="0"/>
              <a:t>』</a:t>
            </a:r>
            <a:br>
              <a:rPr lang="en-US" altLang="ja-JP" dirty="0" smtClean="0"/>
            </a:br>
            <a:r>
              <a:rPr lang="ja-JP" altLang="en-US" dirty="0" smtClean="0"/>
              <a:t>寺前秀一　システムオリジン</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ユビキタス　「いつでも」「どこでも」</a:t>
            </a:r>
            <a:endParaRPr kumimoji="1" lang="en-US" altLang="ja-JP" dirty="0" smtClean="0"/>
          </a:p>
          <a:p>
            <a:r>
              <a:rPr lang="ja-JP" altLang="en-US" dirty="0" smtClean="0"/>
              <a:t>「誰でも」が加われば</a:t>
            </a:r>
            <a:r>
              <a:rPr lang="en-US" altLang="ja-JP" dirty="0" smtClean="0"/>
              <a:t>『</a:t>
            </a:r>
            <a:r>
              <a:rPr lang="ja-JP" altLang="en-US" dirty="0" smtClean="0"/>
              <a:t>人流</a:t>
            </a:r>
            <a:r>
              <a:rPr lang="en-US" altLang="ja-JP" dirty="0" smtClean="0"/>
              <a:t>』</a:t>
            </a:r>
          </a:p>
          <a:p>
            <a:r>
              <a:rPr kumimoji="1" lang="ja-JP" altLang="en-US" dirty="0" smtClean="0"/>
              <a:t>物流ビジネスが「</a:t>
            </a:r>
            <a:r>
              <a:rPr kumimoji="1" lang="ja-JP" altLang="en-US" dirty="0" smtClean="0">
                <a:solidFill>
                  <a:srgbClr val="FF0000"/>
                </a:solidFill>
              </a:rPr>
              <a:t>お届けする</a:t>
            </a:r>
            <a:r>
              <a:rPr kumimoji="1" lang="ja-JP" altLang="en-US" dirty="0" smtClean="0"/>
              <a:t>」ように人流ビジネスは「</a:t>
            </a:r>
            <a:r>
              <a:rPr kumimoji="1" lang="ja-JP" altLang="en-US" dirty="0" smtClean="0">
                <a:solidFill>
                  <a:srgbClr val="FF0000"/>
                </a:solidFill>
              </a:rPr>
              <a:t>お迎えに行く</a:t>
            </a:r>
            <a:r>
              <a:rPr kumimoji="1" lang="ja-JP" altLang="en-US" dirty="0" smtClean="0"/>
              <a:t>」　</a:t>
            </a:r>
            <a:r>
              <a:rPr kumimoji="1" lang="ja-JP" altLang="en-US" dirty="0" smtClean="0">
                <a:solidFill>
                  <a:srgbClr val="FF0000"/>
                </a:solidFill>
              </a:rPr>
              <a:t>ＳＣＭ</a:t>
            </a:r>
            <a:r>
              <a:rPr kumimoji="1" lang="ja-JP" altLang="en-US" dirty="0" smtClean="0"/>
              <a:t>に対して</a:t>
            </a:r>
            <a:r>
              <a:rPr kumimoji="1" lang="ja-JP" altLang="en-US" dirty="0" smtClean="0">
                <a:solidFill>
                  <a:srgbClr val="FF0000"/>
                </a:solidFill>
              </a:rPr>
              <a:t>ＰＣＭ</a:t>
            </a:r>
            <a:endParaRPr kumimoji="1" lang="en-US" altLang="ja-JP" dirty="0" smtClean="0">
              <a:solidFill>
                <a:srgbClr val="FF0000"/>
              </a:solidFill>
            </a:endParaRPr>
          </a:p>
          <a:p>
            <a:r>
              <a:rPr lang="ja-JP" altLang="en-US" dirty="0" smtClean="0"/>
              <a:t>技術的に可能とするのが現在の</a:t>
            </a:r>
            <a:r>
              <a:rPr lang="ja-JP" altLang="en-US" dirty="0" smtClean="0">
                <a:solidFill>
                  <a:srgbClr val="FF0000"/>
                </a:solidFill>
              </a:rPr>
              <a:t>スマートフォン</a:t>
            </a:r>
            <a:r>
              <a:rPr lang="ja-JP" altLang="en-US" dirty="0" smtClean="0"/>
              <a:t>、将来の</a:t>
            </a:r>
            <a:r>
              <a:rPr lang="ja-JP" altLang="en-US" dirty="0" smtClean="0">
                <a:solidFill>
                  <a:srgbClr val="FF0000"/>
                </a:solidFill>
              </a:rPr>
              <a:t>ウェアラブルコンピュータ</a:t>
            </a:r>
            <a:r>
              <a:rPr lang="ja-JP" altLang="en-US" dirty="0" smtClean="0"/>
              <a:t>、</a:t>
            </a:r>
            <a:endParaRPr lang="en-US" altLang="ja-JP" dirty="0" smtClean="0"/>
          </a:p>
          <a:p>
            <a:r>
              <a:rPr lang="ja-JP" altLang="en-US" dirty="0" smtClean="0">
                <a:solidFill>
                  <a:srgbClr val="FF0000"/>
                </a:solidFill>
              </a:rPr>
              <a:t>制度的には使い放題料金または広告収入（マーケティング収入）依存の無料制</a:t>
            </a:r>
            <a:endParaRPr kumimoji="1" lang="ja-JP" altLang="en-US"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ln w="38100">
            <a:solidFill>
              <a:schemeClr val="tx1"/>
            </a:solidFill>
          </a:ln>
        </p:spPr>
        <p:txBody>
          <a:bodyPr/>
          <a:lstStyle/>
          <a:p>
            <a:pPr eaLnBrk="1" hangingPunct="1"/>
            <a:r>
              <a:rPr lang="ja-JP" altLang="en-US" smtClean="0"/>
              <a:t>あなたの人生を任せてください</a:t>
            </a:r>
          </a:p>
        </p:txBody>
      </p:sp>
      <p:sp>
        <p:nvSpPr>
          <p:cNvPr id="43011" name="コンテンツ プレースホルダー 2"/>
          <p:cNvSpPr>
            <a:spLocks noGrp="1"/>
          </p:cNvSpPr>
          <p:nvPr>
            <p:ph idx="1"/>
          </p:nvPr>
        </p:nvSpPr>
        <p:spPr/>
        <p:txBody>
          <a:bodyPr/>
          <a:lstStyle/>
          <a:p>
            <a:pPr eaLnBrk="1" hangingPunct="1"/>
            <a:r>
              <a:rPr lang="ja-JP" altLang="en-US" smtClean="0"/>
              <a:t>究極のマーケッティング（位置情報の把握）</a:t>
            </a:r>
            <a:endParaRPr lang="en-US" altLang="ja-JP" smtClean="0"/>
          </a:p>
          <a:p>
            <a:pPr eaLnBrk="1" hangingPunct="1"/>
            <a:r>
              <a:rPr lang="ja-JP" altLang="en-US" smtClean="0"/>
              <a:t>「ユビタク」は宅配便に次ぐヒット商品が期待できる</a:t>
            </a:r>
            <a:endParaRPr lang="en-US" altLang="ja-JP" smtClean="0"/>
          </a:p>
          <a:p>
            <a:pPr eaLnBrk="1" hangingPunct="1"/>
            <a:r>
              <a:rPr lang="ja-JP" altLang="en-US" smtClean="0"/>
              <a:t>適正配車能力と顧客管理</a:t>
            </a:r>
            <a:endParaRPr lang="en-US" altLang="ja-JP" smtClean="0"/>
          </a:p>
          <a:p>
            <a:pPr eaLnBrk="1" hangingPunct="1"/>
            <a:r>
              <a:rPr lang="ja-JP" altLang="en-US" smtClean="0"/>
              <a:t>運転手の地位向上と賃金体系の近代化</a:t>
            </a:r>
            <a:endParaRPr lang="en-US" altLang="ja-JP" smtClean="0"/>
          </a:p>
          <a:p>
            <a:pPr eaLnBrk="1" hangingPunct="1"/>
            <a:r>
              <a:rPr lang="ja-JP" altLang="en-US" smtClean="0"/>
              <a:t>旅行会社から総合生活移動産業へ脱皮</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l"/>
            <a:r>
              <a:rPr kumimoji="1" lang="ja-JP" altLang="en-US" dirty="0" smtClean="0"/>
              <a:t>外国にこだわる日本</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350" y="620688"/>
            <a:ext cx="8877300" cy="604867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solidFill>
          </a:ln>
        </p:spPr>
        <p:txBody>
          <a:bodyPr/>
          <a:lstStyle/>
          <a:p>
            <a:r>
              <a:rPr kumimoji="1" lang="ja-JP" altLang="en-US" dirty="0" smtClean="0"/>
              <a:t>北海道外国人観光客</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en-US" dirty="0" smtClean="0"/>
              <a:t>観光面での記述において、外客数が極めて少ないとの認識が強調</a:t>
            </a:r>
            <a:endParaRPr lang="en-US" altLang="ja-JP" dirty="0" smtClean="0"/>
          </a:p>
          <a:p>
            <a:r>
              <a:rPr lang="ja-JP" altLang="en-US" dirty="0" smtClean="0"/>
              <a:t>「北海道観光のくにづくり行動計画」では</a:t>
            </a:r>
            <a:r>
              <a:rPr lang="en-US" altLang="ja-JP" dirty="0" smtClean="0"/>
              <a:t>110 </a:t>
            </a:r>
            <a:r>
              <a:rPr lang="ja-JP" altLang="en-US" dirty="0" smtClean="0"/>
              <a:t>万人</a:t>
            </a:r>
            <a:r>
              <a:rPr lang="en-US" altLang="ja-JP" dirty="0" smtClean="0"/>
              <a:t>(2012 </a:t>
            </a:r>
            <a:r>
              <a:rPr lang="ja-JP" altLang="en-US" dirty="0" smtClean="0"/>
              <a:t>年</a:t>
            </a:r>
            <a:r>
              <a:rPr lang="en-US" altLang="ja-JP" dirty="0" smtClean="0"/>
              <a:t>) </a:t>
            </a:r>
          </a:p>
          <a:p>
            <a:r>
              <a:rPr lang="ja-JP" altLang="en-US" dirty="0" smtClean="0"/>
              <a:t>北海道の道外入込客数は</a:t>
            </a:r>
            <a:r>
              <a:rPr lang="en-US" altLang="ja-JP" dirty="0" smtClean="0"/>
              <a:t>2007 </a:t>
            </a:r>
            <a:r>
              <a:rPr lang="ja-JP" altLang="en-US" dirty="0" smtClean="0"/>
              <a:t>年度</a:t>
            </a:r>
            <a:r>
              <a:rPr lang="en-US" altLang="ja-JP" dirty="0" smtClean="0"/>
              <a:t>649 </a:t>
            </a:r>
            <a:r>
              <a:rPr lang="ja-JP" altLang="en-US" dirty="0" smtClean="0"/>
              <a:t>万人とベルギーを訪れる外客数</a:t>
            </a:r>
            <a:r>
              <a:rPr lang="en-US" altLang="ja-JP" dirty="0" smtClean="0"/>
              <a:t>700 </a:t>
            </a:r>
            <a:r>
              <a:rPr lang="ja-JP" altLang="en-US" dirty="0" smtClean="0"/>
              <a:t>万人とほぼ同程度</a:t>
            </a:r>
            <a:endParaRPr lang="en-US" altLang="ja-JP" dirty="0" smtClean="0"/>
          </a:p>
          <a:p>
            <a:r>
              <a:rPr lang="ja-JP" altLang="en-US" dirty="0" smtClean="0"/>
              <a:t>「北海道観光のくにづくり行動計画」の目標値である道外客</a:t>
            </a:r>
            <a:r>
              <a:rPr lang="en-US" altLang="ja-JP" dirty="0" smtClean="0"/>
              <a:t>900 </a:t>
            </a:r>
            <a:r>
              <a:rPr lang="ja-JP" altLang="en-US" dirty="0" smtClean="0"/>
              <a:t>万人、外客数</a:t>
            </a:r>
            <a:r>
              <a:rPr lang="en-US" altLang="ja-JP" dirty="0" smtClean="0"/>
              <a:t>110 </a:t>
            </a:r>
            <a:r>
              <a:rPr lang="ja-JP" altLang="en-US" dirty="0" smtClean="0"/>
              <a:t>万人</a:t>
            </a:r>
            <a:r>
              <a:rPr lang="en-US" altLang="ja-JP" dirty="0" smtClean="0"/>
              <a:t>(2012 </a:t>
            </a:r>
            <a:r>
              <a:rPr lang="ja-JP" altLang="en-US" dirty="0" smtClean="0"/>
              <a:t>年</a:t>
            </a:r>
            <a:r>
              <a:rPr lang="en-US" altLang="ja-JP" dirty="0" smtClean="0"/>
              <a:t>) </a:t>
            </a:r>
            <a:r>
              <a:rPr lang="ja-JP" altLang="en-US" dirty="0" smtClean="0"/>
              <a:t>が達成されると、スイス</a:t>
            </a:r>
            <a:r>
              <a:rPr lang="en-US" altLang="ja-JP" dirty="0" smtClean="0"/>
              <a:t>790 </a:t>
            </a:r>
            <a:r>
              <a:rPr lang="ja-JP" altLang="en-US" dirty="0" smtClean="0"/>
              <a:t>万人を遥かに凌ぎオランダの外客数</a:t>
            </a:r>
            <a:r>
              <a:rPr lang="en-US" altLang="ja-JP" dirty="0" smtClean="0"/>
              <a:t>1070</a:t>
            </a:r>
            <a:r>
              <a:rPr lang="ja-JP" altLang="en-US" dirty="0" smtClean="0"/>
              <a:t>万人、ポルトガルの外客数</a:t>
            </a:r>
            <a:r>
              <a:rPr lang="en-US" altLang="ja-JP" dirty="0" smtClean="0"/>
              <a:t>1130 </a:t>
            </a:r>
            <a:r>
              <a:rPr lang="ja-JP" altLang="en-US" dirty="0" smtClean="0"/>
              <a:t>万人規模になり、北海道は人流規模において数だけなら欧州先進諸国に劣らないものであることがあらためて理解されるはずである。</a:t>
            </a:r>
          </a:p>
          <a:p>
            <a:endParaRPr lang="ja-JP" altLang="en-US" dirty="0" smtClean="0"/>
          </a:p>
          <a:p>
            <a:endParaRPr lang="ja-JP" alt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北海道にとっての有力観光市場をひかえる羽田と札幌の距離は約</a:t>
            </a:r>
            <a:r>
              <a:rPr lang="en-US" altLang="ja-JP" dirty="0" smtClean="0"/>
              <a:t>870 </a:t>
            </a:r>
            <a:r>
              <a:rPr lang="ja-JP" altLang="en-US" dirty="0" smtClean="0"/>
              <a:t>キロであり、札幌・博多間は</a:t>
            </a:r>
            <a:r>
              <a:rPr lang="en-US" altLang="ja-JP" dirty="0" smtClean="0"/>
              <a:t>1820 </a:t>
            </a:r>
            <a:r>
              <a:rPr lang="ja-JP" altLang="en-US" dirty="0" smtClean="0"/>
              <a:t>キロである。</a:t>
            </a:r>
            <a:endParaRPr lang="en-US" altLang="ja-JP" dirty="0" smtClean="0"/>
          </a:p>
          <a:p>
            <a:r>
              <a:rPr lang="ja-JP" altLang="en-US" dirty="0" smtClean="0"/>
              <a:t>欧州諸国にとっての有力観光市場であるドイツの首都ベルリンからコペンハーゲンまでの距離は</a:t>
            </a:r>
            <a:r>
              <a:rPr lang="en-US" altLang="ja-JP" dirty="0" smtClean="0"/>
              <a:t>350km </a:t>
            </a:r>
            <a:r>
              <a:rPr lang="ja-JP" altLang="en-US" dirty="0" smtClean="0"/>
              <a:t>であり、ウィーンまで</a:t>
            </a:r>
            <a:r>
              <a:rPr lang="en-US" altLang="ja-JP" dirty="0" smtClean="0"/>
              <a:t>500km</a:t>
            </a:r>
            <a:r>
              <a:rPr lang="ja-JP" altLang="en-US" dirty="0" err="1" smtClean="0"/>
              <a:t>、</a:t>
            </a:r>
            <a:r>
              <a:rPr lang="ja-JP" altLang="en-US" dirty="0" smtClean="0"/>
              <a:t>ロンドンまで</a:t>
            </a:r>
            <a:r>
              <a:rPr lang="en-US" altLang="ja-JP" dirty="0" smtClean="0"/>
              <a:t>900km</a:t>
            </a:r>
            <a:r>
              <a:rPr lang="ja-JP" altLang="en-US" dirty="0" err="1" smtClean="0"/>
              <a:t>、</a:t>
            </a:r>
            <a:r>
              <a:rPr lang="ja-JP" altLang="en-US" dirty="0" smtClean="0"/>
              <a:t>マドリッドまで</a:t>
            </a:r>
            <a:r>
              <a:rPr lang="en-US" altLang="ja-JP" dirty="0" smtClean="0"/>
              <a:t>1850km </a:t>
            </a:r>
            <a:r>
              <a:rPr lang="ja-JP" altLang="en-US" dirty="0" smtClean="0"/>
              <a:t>である</a:t>
            </a:r>
            <a:endParaRPr lang="en-US" altLang="ja-JP" dirty="0" smtClean="0"/>
          </a:p>
          <a:p>
            <a:r>
              <a:rPr lang="ja-JP" altLang="en-US" dirty="0" smtClean="0"/>
              <a:t>北海道が観光施策を単なるスローガンに留まらず経済政策として遂行するのであれば、国際観光客誘致に注力する施策は費用対効果分析を含め検証が必要</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074242"/>
          </a:xfrm>
          <a:ln>
            <a:solidFill>
              <a:schemeClr val="tx1">
                <a:lumMod val="85000"/>
                <a:lumOff val="15000"/>
              </a:schemeClr>
            </a:solidFill>
          </a:ln>
        </p:spPr>
        <p:txBody>
          <a:bodyPr>
            <a:normAutofit fontScale="90000"/>
          </a:bodyPr>
          <a:lstStyle/>
          <a:p>
            <a:r>
              <a:rPr lang="ja-JP" altLang="en-US" dirty="0" smtClean="0"/>
              <a:t>アジア大交流時代</a:t>
            </a:r>
            <a:r>
              <a:rPr lang="en-US" altLang="ja-JP" dirty="0" smtClean="0"/>
              <a:t/>
            </a:r>
            <a:br>
              <a:rPr lang="en-US" altLang="ja-JP" dirty="0" smtClean="0"/>
            </a:br>
            <a:r>
              <a:rPr lang="ja-JP" altLang="en-US" dirty="0" smtClean="0"/>
              <a:t>～ＨＩＳ会長澤田秀雄</a:t>
            </a:r>
            <a:r>
              <a:rPr lang="en-US" altLang="ja-JP" dirty="0" smtClean="0"/>
              <a:t/>
            </a:r>
            <a:br>
              <a:rPr lang="en-US" altLang="ja-JP" dirty="0" smtClean="0"/>
            </a:br>
            <a:r>
              <a:rPr lang="ja-JP" altLang="en-US" dirty="0" smtClean="0"/>
              <a:t>日経ビジネス</a:t>
            </a:r>
            <a:r>
              <a:rPr lang="en-US" altLang="ja-JP" dirty="0" smtClean="0"/>
              <a:t>2013.9.30</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3040360"/>
            <a:ext cx="8229600" cy="3124944"/>
          </a:xfrm>
        </p:spPr>
        <p:txBody>
          <a:bodyPr/>
          <a:lstStyle/>
          <a:p>
            <a:r>
              <a:rPr kumimoji="1" lang="ja-JP" altLang="en-US" dirty="0" smtClean="0"/>
              <a:t>訪日観光客</a:t>
            </a:r>
            <a:r>
              <a:rPr kumimoji="1" lang="en-US" altLang="ja-JP" dirty="0" smtClean="0"/>
              <a:t>3000</a:t>
            </a:r>
            <a:r>
              <a:rPr kumimoji="1" lang="ja-JP" altLang="en-US" dirty="0" smtClean="0"/>
              <a:t>万人にはリピータ戦略</a:t>
            </a:r>
            <a:endParaRPr kumimoji="1" lang="en-US" altLang="ja-JP" dirty="0" smtClean="0"/>
          </a:p>
          <a:p>
            <a:r>
              <a:rPr lang="ja-JP" altLang="en-US" dirty="0" smtClean="0"/>
              <a:t>ＬＣＣ　格安航空券</a:t>
            </a:r>
            <a:endParaRPr lang="en-US" altLang="ja-JP" dirty="0" smtClean="0"/>
          </a:p>
          <a:p>
            <a:r>
              <a:rPr kumimoji="1" lang="ja-JP" altLang="en-US" dirty="0" smtClean="0"/>
              <a:t>医療観光と教育観光　　差があるから</a:t>
            </a:r>
            <a:endParaRPr kumimoji="1" lang="en-US" altLang="ja-JP" dirty="0" smtClean="0"/>
          </a:p>
          <a:p>
            <a:r>
              <a:rPr lang="ja-JP" altLang="en-US" dirty="0" smtClean="0"/>
              <a:t>経済特区</a:t>
            </a:r>
            <a:endParaRPr kumimoji="1" lang="en-US" altLang="ja-JP" dirty="0" smtClean="0"/>
          </a:p>
          <a:p>
            <a:r>
              <a:rPr lang="ja-JP" altLang="en-US" dirty="0" smtClean="0"/>
              <a:t>スマートホテル</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観光のビジネスモデル</a:t>
            </a:r>
            <a:endParaRPr kumimoji="1" lang="ja-JP" altLang="en-US" dirty="0"/>
          </a:p>
        </p:txBody>
      </p:sp>
      <p:sp>
        <p:nvSpPr>
          <p:cNvPr id="4" name="円/楕円 3"/>
          <p:cNvSpPr/>
          <p:nvPr/>
        </p:nvSpPr>
        <p:spPr>
          <a:xfrm>
            <a:off x="395536" y="3212976"/>
            <a:ext cx="2376264"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chemeClr val="tx1"/>
                </a:solidFill>
              </a:rPr>
              <a:t>発地</a:t>
            </a:r>
            <a:endParaRPr kumimoji="1" lang="ja-JP" altLang="en-US" sz="5400" dirty="0">
              <a:solidFill>
                <a:schemeClr val="tx1"/>
              </a:solidFill>
            </a:endParaRPr>
          </a:p>
        </p:txBody>
      </p:sp>
      <p:sp>
        <p:nvSpPr>
          <p:cNvPr id="5" name="円/楕円 4"/>
          <p:cNvSpPr/>
          <p:nvPr/>
        </p:nvSpPr>
        <p:spPr>
          <a:xfrm>
            <a:off x="6372200" y="2132856"/>
            <a:ext cx="2376264"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chemeClr val="tx1"/>
                </a:solidFill>
              </a:rPr>
              <a:t>着地</a:t>
            </a:r>
            <a:endParaRPr kumimoji="1" lang="ja-JP" altLang="en-US" sz="5400" dirty="0">
              <a:solidFill>
                <a:schemeClr val="tx1"/>
              </a:solidFill>
            </a:endParaRPr>
          </a:p>
        </p:txBody>
      </p:sp>
      <p:sp>
        <p:nvSpPr>
          <p:cNvPr id="6" name="円/楕円 5"/>
          <p:cNvSpPr/>
          <p:nvPr/>
        </p:nvSpPr>
        <p:spPr>
          <a:xfrm>
            <a:off x="6372200" y="3717032"/>
            <a:ext cx="2376264"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観光資源</a:t>
            </a:r>
            <a:endParaRPr kumimoji="1" lang="ja-JP" altLang="en-US" sz="5400" dirty="0">
              <a:solidFill>
                <a:schemeClr val="tx1"/>
              </a:solidFill>
            </a:endParaRPr>
          </a:p>
        </p:txBody>
      </p:sp>
      <p:sp>
        <p:nvSpPr>
          <p:cNvPr id="7" name="右矢印 6"/>
          <p:cNvSpPr/>
          <p:nvPr/>
        </p:nvSpPr>
        <p:spPr>
          <a:xfrm>
            <a:off x="2843808" y="1432200"/>
            <a:ext cx="3240360" cy="1708768"/>
          </a:xfrm>
          <a:prstGeom prst="righ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見に行く</a:t>
            </a:r>
            <a:endParaRPr kumimoji="1" lang="ja-JP" altLang="en-US" sz="4400" dirty="0">
              <a:solidFill>
                <a:schemeClr val="tx1"/>
              </a:solidFill>
            </a:endParaRPr>
          </a:p>
        </p:txBody>
      </p:sp>
      <p:sp>
        <p:nvSpPr>
          <p:cNvPr id="8" name="右矢印 7"/>
          <p:cNvSpPr/>
          <p:nvPr/>
        </p:nvSpPr>
        <p:spPr>
          <a:xfrm flipH="1">
            <a:off x="2843808" y="4672560"/>
            <a:ext cx="2880320" cy="1708768"/>
          </a:xfrm>
          <a:prstGeom prst="righ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schemeClr val="tx1"/>
                </a:solidFill>
              </a:rPr>
              <a:t>見せる</a:t>
            </a:r>
            <a:endParaRPr kumimoji="1" lang="ja-JP" altLang="en-US" sz="4400" dirty="0">
              <a:solidFill>
                <a:schemeClr val="tx1"/>
              </a:solidFill>
            </a:endParaRPr>
          </a:p>
        </p:txBody>
      </p:sp>
      <p:sp>
        <p:nvSpPr>
          <p:cNvPr id="9" name="円/楕円 8"/>
          <p:cNvSpPr/>
          <p:nvPr/>
        </p:nvSpPr>
        <p:spPr>
          <a:xfrm>
            <a:off x="2915816" y="3293368"/>
            <a:ext cx="3312368" cy="1287760"/>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rgbClr val="FF0000"/>
                </a:solidFill>
              </a:rPr>
              <a:t>手配権</a:t>
            </a:r>
            <a:endParaRPr kumimoji="1" lang="ja-JP" altLang="en-US" sz="54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lstStyle/>
          <a:p>
            <a:r>
              <a:rPr lang="ja-JP" altLang="en-US" dirty="0" smtClean="0"/>
              <a:t>観光マーケティング①</a:t>
            </a:r>
            <a:endParaRPr kumimoji="1" lang="ja-JP" altLang="en-US" dirty="0"/>
          </a:p>
        </p:txBody>
      </p:sp>
      <p:sp>
        <p:nvSpPr>
          <p:cNvPr id="5" name="円/楕円 4"/>
          <p:cNvSpPr/>
          <p:nvPr/>
        </p:nvSpPr>
        <p:spPr>
          <a:xfrm>
            <a:off x="288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ヒトの移動データ（位置情報）</a:t>
            </a:r>
            <a:endParaRPr kumimoji="1" lang="ja-JP" altLang="en-US" sz="4400" dirty="0">
              <a:solidFill>
                <a:schemeClr val="tx1"/>
              </a:solidFill>
            </a:endParaRPr>
          </a:p>
        </p:txBody>
      </p:sp>
      <p:sp>
        <p:nvSpPr>
          <p:cNvPr id="10" name="円/楕円 9"/>
          <p:cNvSpPr/>
          <p:nvPr/>
        </p:nvSpPr>
        <p:spPr>
          <a:xfrm>
            <a:off x="899592" y="4149080"/>
            <a:ext cx="482453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srgbClr val="FF0000"/>
                </a:solidFill>
              </a:rPr>
              <a:t>スマホ</a:t>
            </a:r>
            <a:endParaRPr lang="en-US" altLang="ja-JP" sz="4400" dirty="0" smtClean="0">
              <a:solidFill>
                <a:srgbClr val="FF0000"/>
              </a:solidFill>
            </a:endParaRPr>
          </a:p>
          <a:p>
            <a:pPr algn="ctr"/>
            <a:r>
              <a:rPr kumimoji="1" lang="ja-JP" altLang="en-US" sz="4400" dirty="0" smtClean="0">
                <a:solidFill>
                  <a:srgbClr val="FF0000"/>
                </a:solidFill>
              </a:rPr>
              <a:t>（</a:t>
            </a:r>
            <a:r>
              <a:rPr kumimoji="1" lang="en-US" altLang="ja-JP" sz="4400" dirty="0" smtClean="0">
                <a:solidFill>
                  <a:srgbClr val="FF0000"/>
                </a:solidFill>
              </a:rPr>
              <a:t>GPS</a:t>
            </a:r>
            <a:r>
              <a:rPr kumimoji="1" lang="ja-JP" altLang="en-US" sz="4400" dirty="0" smtClean="0">
                <a:solidFill>
                  <a:srgbClr val="FF0000"/>
                </a:solidFill>
              </a:rPr>
              <a:t>　</a:t>
            </a:r>
            <a:r>
              <a:rPr kumimoji="1" lang="en-US" altLang="ja-JP" sz="4400" dirty="0" err="1" smtClean="0">
                <a:solidFill>
                  <a:srgbClr val="FF0000"/>
                </a:solidFill>
              </a:rPr>
              <a:t>Wifi</a:t>
            </a:r>
            <a:r>
              <a:rPr kumimoji="1" lang="ja-JP" altLang="en-US" sz="4400" dirty="0" smtClean="0">
                <a:solidFill>
                  <a:srgbClr val="FF0000"/>
                </a:solidFill>
              </a:rPr>
              <a:t>）</a:t>
            </a:r>
            <a:endParaRPr kumimoji="1" lang="ja-JP" altLang="en-US" sz="4400" dirty="0">
              <a:solidFill>
                <a:srgbClr val="FF0000"/>
              </a:solidFill>
            </a:endParaRPr>
          </a:p>
        </p:txBody>
      </p:sp>
      <p:sp>
        <p:nvSpPr>
          <p:cNvPr id="7" name="右矢印 6"/>
          <p:cNvSpPr/>
          <p:nvPr/>
        </p:nvSpPr>
        <p:spPr>
          <a:xfrm>
            <a:off x="5940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2483768"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236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dirty="0" smtClean="0">
                <a:solidFill>
                  <a:schemeClr val="tx1"/>
                </a:solidFill>
              </a:rPr>
              <a:t>将来予想</a:t>
            </a:r>
            <a:endParaRPr kumimoji="1" lang="ja-JP" altLang="en-US" sz="5400" dirty="0">
              <a:solidFill>
                <a:schemeClr val="tx1"/>
              </a:solidFill>
            </a:endParaRPr>
          </a:p>
        </p:txBody>
      </p:sp>
      <p:sp>
        <p:nvSpPr>
          <p:cNvPr id="11" name="円/楕円 10"/>
          <p:cNvSpPr/>
          <p:nvPr/>
        </p:nvSpPr>
        <p:spPr>
          <a:xfrm>
            <a:off x="1051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smtClean="0">
                <a:solidFill>
                  <a:srgbClr val="FF0000"/>
                </a:solidFill>
              </a:rPr>
              <a:t>GOOGLE</a:t>
            </a:r>
            <a:r>
              <a:rPr kumimoji="1" lang="ja-JP" altLang="en-US" sz="4400" dirty="0" smtClean="0">
                <a:solidFill>
                  <a:srgbClr val="FF0000"/>
                </a:solidFill>
              </a:rPr>
              <a:t>戦略</a:t>
            </a:r>
            <a:endParaRPr kumimoji="1" lang="ja-JP" altLang="en-US" sz="44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lstStyle/>
          <a:p>
            <a:r>
              <a:rPr lang="ja-JP" altLang="en-US" dirty="0" smtClean="0"/>
              <a:t>観光マーケティング②</a:t>
            </a:r>
            <a:endParaRPr kumimoji="1" lang="ja-JP" altLang="en-US" dirty="0"/>
          </a:p>
        </p:txBody>
      </p:sp>
      <p:sp>
        <p:nvSpPr>
          <p:cNvPr id="5" name="円/楕円 4"/>
          <p:cNvSpPr/>
          <p:nvPr/>
        </p:nvSpPr>
        <p:spPr>
          <a:xfrm>
            <a:off x="288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（脳内情報）</a:t>
            </a:r>
            <a:endParaRPr kumimoji="1" lang="ja-JP" altLang="en-US" sz="3600" dirty="0">
              <a:solidFill>
                <a:schemeClr val="tx1"/>
              </a:solidFill>
            </a:endParaRPr>
          </a:p>
        </p:txBody>
      </p:sp>
      <p:sp>
        <p:nvSpPr>
          <p:cNvPr id="10" name="円/楕円 9"/>
          <p:cNvSpPr/>
          <p:nvPr/>
        </p:nvSpPr>
        <p:spPr>
          <a:xfrm>
            <a:off x="251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rgbClr val="FF0000"/>
                </a:solidFill>
              </a:rPr>
              <a:t>ウェアラブル</a:t>
            </a:r>
            <a:endParaRPr lang="en-US" altLang="ja-JP" sz="3600" dirty="0" smtClean="0">
              <a:solidFill>
                <a:srgbClr val="FF0000"/>
              </a:solidFill>
            </a:endParaRPr>
          </a:p>
          <a:p>
            <a:pPr algn="ctr"/>
            <a:r>
              <a:rPr lang="ja-JP" altLang="en-US" sz="3600" dirty="0" smtClean="0">
                <a:solidFill>
                  <a:srgbClr val="FF0000"/>
                </a:solidFill>
              </a:rPr>
              <a:t>コンピューティング</a:t>
            </a:r>
            <a:endParaRPr lang="en-US" altLang="ja-JP" sz="3600" dirty="0" smtClean="0">
              <a:solidFill>
                <a:srgbClr val="FF0000"/>
              </a:solidFill>
            </a:endParaRPr>
          </a:p>
        </p:txBody>
      </p:sp>
      <p:sp>
        <p:nvSpPr>
          <p:cNvPr id="7" name="右矢印 6"/>
          <p:cNvSpPr/>
          <p:nvPr/>
        </p:nvSpPr>
        <p:spPr>
          <a:xfrm>
            <a:off x="5940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2195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236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dirty="0" smtClean="0">
                <a:solidFill>
                  <a:schemeClr val="tx1"/>
                </a:solidFill>
              </a:rPr>
              <a:t>将来予想</a:t>
            </a:r>
            <a:endParaRPr kumimoji="1" lang="ja-JP" altLang="en-US" sz="54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27584"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ヒトの移動データ</a:t>
            </a:r>
            <a:endParaRPr kumimoji="1" lang="en-US" altLang="ja-JP" sz="4400" dirty="0" smtClean="0">
              <a:solidFill>
                <a:schemeClr val="tx1"/>
              </a:solidFill>
            </a:endParaRPr>
          </a:p>
          <a:p>
            <a:pPr algn="ctr"/>
            <a:r>
              <a:rPr lang="ja-JP" altLang="en-US" sz="4400" dirty="0" smtClean="0">
                <a:solidFill>
                  <a:schemeClr val="tx1"/>
                </a:solidFill>
              </a:rPr>
              <a:t>（特定多数）</a:t>
            </a:r>
            <a:endParaRPr kumimoji="1" lang="ja-JP" altLang="en-US" sz="4400" dirty="0">
              <a:solidFill>
                <a:schemeClr val="tx1"/>
              </a:solidFill>
            </a:endParaRPr>
          </a:p>
        </p:txBody>
      </p:sp>
      <p:sp>
        <p:nvSpPr>
          <p:cNvPr id="7" name="円/楕円 6"/>
          <p:cNvSpPr/>
          <p:nvPr/>
        </p:nvSpPr>
        <p:spPr>
          <a:xfrm>
            <a:off x="93610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観光資源への</a:t>
            </a:r>
            <a:endParaRPr kumimoji="1" lang="en-US" altLang="ja-JP" sz="3600" dirty="0" smtClean="0">
              <a:solidFill>
                <a:schemeClr val="tx1"/>
              </a:solidFill>
            </a:endParaRPr>
          </a:p>
          <a:p>
            <a:pPr algn="ctr"/>
            <a:r>
              <a:rPr kumimoji="1" lang="ja-JP" altLang="en-US" sz="3600" dirty="0" smtClean="0">
                <a:solidFill>
                  <a:schemeClr val="tx1"/>
                </a:solidFill>
              </a:rPr>
              <a:t>反応データ</a:t>
            </a:r>
            <a:endParaRPr kumimoji="1" lang="en-US" altLang="ja-JP" sz="3600" dirty="0" smtClean="0">
              <a:solidFill>
                <a:schemeClr val="tx1"/>
              </a:solidFill>
            </a:endParaRPr>
          </a:p>
          <a:p>
            <a:pPr algn="ctr"/>
            <a:r>
              <a:rPr kumimoji="1" lang="ja-JP" altLang="en-US" sz="3600" dirty="0" smtClean="0">
                <a:solidFill>
                  <a:schemeClr val="tx1"/>
                </a:solidFill>
              </a:rPr>
              <a:t>（脳内情報）</a:t>
            </a:r>
            <a:endParaRPr kumimoji="1" lang="ja-JP" altLang="en-US" sz="3600" dirty="0">
              <a:solidFill>
                <a:schemeClr val="tx1"/>
              </a:solidFill>
            </a:endParaRPr>
          </a:p>
        </p:txBody>
      </p:sp>
      <p:sp>
        <p:nvSpPr>
          <p:cNvPr id="9" name="円/楕円 8"/>
          <p:cNvSpPr/>
          <p:nvPr/>
        </p:nvSpPr>
        <p:spPr>
          <a:xfrm>
            <a:off x="7164288" y="1268760"/>
            <a:ext cx="1656184" cy="511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dirty="0" smtClean="0">
                <a:solidFill>
                  <a:schemeClr val="tx1"/>
                </a:solidFill>
              </a:rPr>
              <a:t>マーケティングの科学化</a:t>
            </a:r>
            <a:endParaRPr kumimoji="1" lang="ja-JP" altLang="en-US" sz="4400" dirty="0">
              <a:solidFill>
                <a:schemeClr val="tx1"/>
              </a:solidFill>
            </a:endParaRPr>
          </a:p>
        </p:txBody>
      </p:sp>
      <p:sp>
        <p:nvSpPr>
          <p:cNvPr id="12" name="三方向矢印 11"/>
          <p:cNvSpPr/>
          <p:nvPr/>
        </p:nvSpPr>
        <p:spPr>
          <a:xfrm rot="5400000">
            <a:off x="4932040" y="2276872"/>
            <a:ext cx="2160240" cy="2304256"/>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7 13"/>
          <p:cNvSpPr/>
          <p:nvPr/>
        </p:nvSpPr>
        <p:spPr>
          <a:xfrm>
            <a:off x="1763688" y="2204864"/>
            <a:ext cx="2736304" cy="2376264"/>
          </a:xfrm>
          <a:prstGeom prst="star7">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ビッグデータ問題</a:t>
            </a:r>
            <a:endParaRPr kumimoji="1" lang="ja-JP" altLang="en-US" sz="3600" dirty="0">
              <a:solidFill>
                <a:schemeClr val="tx1"/>
              </a:solidFill>
            </a:endParaRPr>
          </a:p>
        </p:txBody>
      </p:sp>
      <p:sp>
        <p:nvSpPr>
          <p:cNvPr id="15" name="フローチャート : 磁気ディスク 14"/>
          <p:cNvSpPr/>
          <p:nvPr/>
        </p:nvSpPr>
        <p:spPr>
          <a:xfrm>
            <a:off x="7020272" y="548680"/>
            <a:ext cx="1944216" cy="108012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観光情報論</a:t>
            </a:r>
            <a:endParaRPr kumimoji="1" lang="ja-JP" altLang="en-US" dirty="0">
              <a:solidFill>
                <a:schemeClr val="tx1"/>
              </a:solidFill>
            </a:endParaRPr>
          </a:p>
        </p:txBody>
      </p:sp>
      <p:sp>
        <p:nvSpPr>
          <p:cNvPr id="16" name="フローチャート : 磁気ディスク 15"/>
          <p:cNvSpPr/>
          <p:nvPr/>
        </p:nvSpPr>
        <p:spPr>
          <a:xfrm>
            <a:off x="251520" y="2204864"/>
            <a:ext cx="1944216" cy="108012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観光法制度論</a:t>
            </a:r>
            <a:endParaRPr kumimoji="1" lang="ja-JP" alt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3370386"/>
          </a:xfrm>
        </p:spPr>
        <p:txBody>
          <a:bodyPr>
            <a:normAutofit/>
          </a:bodyPr>
          <a:lstStyle/>
          <a:p>
            <a:r>
              <a:rPr lang="ja-JP" altLang="en-US" dirty="0" smtClean="0"/>
              <a:t>中国では？画像</a:t>
            </a:r>
            <a:r>
              <a:rPr kumimoji="1" lang="ja-JP" altLang="en-US" dirty="0" smtClean="0"/>
              <a:t>検索</a:t>
            </a:r>
            <a:r>
              <a:rPr lang="en-US" altLang="ja-JP" dirty="0" smtClean="0"/>
              <a:t/>
            </a:r>
            <a:br>
              <a:rPr lang="en-US" altLang="ja-JP" dirty="0" smtClean="0"/>
            </a:br>
            <a:r>
              <a:rPr lang="en-US" altLang="ja-JP" sz="3100" dirty="0" smtClean="0"/>
              <a:t>https://www.google.co.jp/search?q=%E4%BA%BA%E6%B5%81&amp;tbm=isch&amp;tbo=u&amp;source=univ&amp;sa=X&amp;ei=w0MJU5vOHM7OkwW21oCgCA&amp;ved=0CC4QsAQ&amp;biw=1093&amp;bih=538</a:t>
            </a:r>
            <a:endParaRPr kumimoji="1" lang="ja-JP" altLang="en-US" sz="3100" dirty="0"/>
          </a:p>
        </p:txBody>
      </p:sp>
      <p:pic>
        <p:nvPicPr>
          <p:cNvPr id="1026" name="Picture 2" descr="https://encrypted-tbn2.gstatic.com/images?q=tbn:ANd9GcRl-VWuWi2ypQXdAb0xSlKILFqCpUpyYUHktnkmXSJfjuqTvTfl"/>
          <p:cNvPicPr>
            <a:picLocks noChangeAspect="1" noChangeArrowheads="1"/>
          </p:cNvPicPr>
          <p:nvPr/>
        </p:nvPicPr>
        <p:blipFill>
          <a:blip r:embed="rId2" cstate="print"/>
          <a:srcRect/>
          <a:stretch>
            <a:fillRect/>
          </a:stretch>
        </p:blipFill>
        <p:spPr bwMode="auto">
          <a:xfrm>
            <a:off x="2816721" y="3558132"/>
            <a:ext cx="4419575" cy="294102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3554" name="Picture 2"/>
          <p:cNvPicPr>
            <a:picLocks noChangeAspect="1" noChangeArrowheads="1"/>
          </p:cNvPicPr>
          <p:nvPr/>
        </p:nvPicPr>
        <p:blipFill>
          <a:blip r:embed="rId3" cstate="print"/>
          <a:srcRect/>
          <a:stretch>
            <a:fillRect/>
          </a:stretch>
        </p:blipFill>
        <p:spPr bwMode="auto">
          <a:xfrm>
            <a:off x="509588" y="376238"/>
            <a:ext cx="8124825" cy="61055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5602" name="Picture 2"/>
          <p:cNvPicPr>
            <a:picLocks noChangeAspect="1" noChangeArrowheads="1"/>
          </p:cNvPicPr>
          <p:nvPr/>
        </p:nvPicPr>
        <p:blipFill>
          <a:blip r:embed="rId3" cstate="print"/>
          <a:srcRect/>
          <a:stretch>
            <a:fillRect/>
          </a:stretch>
        </p:blipFill>
        <p:spPr bwMode="auto">
          <a:xfrm>
            <a:off x="390525" y="338138"/>
            <a:ext cx="8362950" cy="61817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ln>
            <a:solidFill>
              <a:schemeClr val="tx1">
                <a:lumMod val="95000"/>
                <a:lumOff val="5000"/>
              </a:schemeClr>
            </a:solidFill>
          </a:ln>
        </p:spPr>
        <p:txBody>
          <a:bodyPr/>
          <a:lstStyle/>
          <a:p>
            <a:r>
              <a:rPr kumimoji="1" lang="ja-JP" altLang="en-US" dirty="0" smtClean="0"/>
              <a:t>人流の基礎は人口（出産・婚姻）</a:t>
            </a:r>
            <a:endParaRPr kumimoji="1" lang="ja-JP" altLang="en-US" dirty="0"/>
          </a:p>
        </p:txBody>
      </p:sp>
      <p:pic>
        <p:nvPicPr>
          <p:cNvPr id="19458" name="Picture 2" descr="http://www.tourism.jp/wp/wp-content/uploads/2013/07/number-close-up_childbearing-age_01.jpg"/>
          <p:cNvPicPr>
            <a:picLocks noChangeAspect="1" noChangeArrowheads="1"/>
          </p:cNvPicPr>
          <p:nvPr/>
        </p:nvPicPr>
        <p:blipFill>
          <a:blip r:embed="rId2" cstate="print"/>
          <a:srcRect/>
          <a:stretch>
            <a:fillRect/>
          </a:stretch>
        </p:blipFill>
        <p:spPr bwMode="auto">
          <a:xfrm>
            <a:off x="586913" y="1340768"/>
            <a:ext cx="8233559" cy="55172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1864"/>
            <a:ext cx="8229600" cy="1575048"/>
          </a:xfrm>
          <a:solidFill>
            <a:srgbClr val="FFFF00"/>
          </a:solidFill>
          <a:ln w="38100">
            <a:solidFill>
              <a:schemeClr val="tx1">
                <a:lumMod val="95000"/>
                <a:lumOff val="5000"/>
              </a:schemeClr>
            </a:solidFill>
          </a:ln>
        </p:spPr>
        <p:txBody>
          <a:bodyPr>
            <a:normAutofit/>
          </a:bodyPr>
          <a:lstStyle/>
          <a:p>
            <a:r>
              <a:rPr kumimoji="1" lang="ja-JP" altLang="en-US" dirty="0" smtClean="0"/>
              <a:t>造語はユビキタス時代の人流</a:t>
            </a:r>
            <a:r>
              <a:rPr kumimoji="1" lang="en-US" altLang="ja-JP" dirty="0" smtClean="0"/>
              <a:t/>
            </a:r>
            <a:br>
              <a:rPr kumimoji="1" lang="en-US" altLang="ja-JP" dirty="0" smtClean="0"/>
            </a:br>
            <a:r>
              <a:rPr lang="ja-JP" altLang="en-US" dirty="0" smtClean="0"/>
              <a:t>←観光概念の非科学性から発想</a:t>
            </a:r>
            <a:endParaRPr kumimoji="1" lang="ja-JP" altLang="en-US" dirty="0"/>
          </a:p>
        </p:txBody>
      </p:sp>
      <p:sp>
        <p:nvSpPr>
          <p:cNvPr id="3" name="コンテンツ プレースホルダ 2"/>
          <p:cNvSpPr>
            <a:spLocks noGrp="1"/>
          </p:cNvSpPr>
          <p:nvPr>
            <p:ph idx="1"/>
          </p:nvPr>
        </p:nvSpPr>
        <p:spPr>
          <a:xfrm>
            <a:off x="457200" y="3904456"/>
            <a:ext cx="8229600" cy="1540768"/>
          </a:xfrm>
        </p:spPr>
        <p:txBody>
          <a:bodyPr/>
          <a:lstStyle/>
          <a:p>
            <a:pPr>
              <a:buNone/>
            </a:pPr>
            <a:r>
              <a:rPr lang="ja-JP" altLang="en-US" dirty="0" smtClean="0"/>
              <a:t>国土交通省ホームページ</a:t>
            </a:r>
            <a:endParaRPr lang="en-US" altLang="ja-JP" dirty="0" smtClean="0"/>
          </a:p>
          <a:p>
            <a:pPr>
              <a:buNone/>
            </a:pPr>
            <a:r>
              <a:rPr lang="ja-JP" altLang="en-US" b="1" dirty="0" smtClean="0"/>
              <a:t>災害に強い国土・地域・経済の構築</a:t>
            </a:r>
            <a:endParaRPr kumimoji="1" lang="ja-JP" altLang="en-US" dirty="0"/>
          </a:p>
        </p:txBody>
      </p:sp>
      <p:sp>
        <p:nvSpPr>
          <p:cNvPr id="4" name="タイトル 1"/>
          <p:cNvSpPr txBox="1">
            <a:spLocks/>
          </p:cNvSpPr>
          <p:nvPr/>
        </p:nvSpPr>
        <p:spPr>
          <a:xfrm>
            <a:off x="323528" y="5157192"/>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schemeClr val="tx1"/>
                </a:solidFill>
                <a:effectLst/>
                <a:uLnTx/>
                <a:uFillTx/>
                <a:latin typeface="+mj-lt"/>
                <a:ea typeface="+mj-ea"/>
                <a:cs typeface="+mj-cs"/>
              </a:rPr>
              <a:t>人流・物流におけるリダンダンシーの確保、災害に強い人流・物流システム</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正方形/長方形 4"/>
          <p:cNvSpPr/>
          <p:nvPr/>
        </p:nvSpPr>
        <p:spPr>
          <a:xfrm>
            <a:off x="2850214" y="3059668"/>
            <a:ext cx="3443571" cy="369332"/>
          </a:xfrm>
          <a:prstGeom prst="rect">
            <a:avLst/>
          </a:prstGeom>
        </p:spPr>
        <p:txBody>
          <a:bodyPr wrap="square">
            <a:spAutoFit/>
          </a:bodyPr>
          <a:lstStyle/>
          <a:p>
            <a:r>
              <a:rPr lang="ja-JP" altLang="en-US" b="1" dirty="0" smtClean="0">
                <a:solidFill>
                  <a:srgbClr val="FF0000"/>
                </a:solidFill>
              </a:rPr>
              <a:t>国土交通省のＨＰでも使用始める</a:t>
            </a:r>
            <a:endParaRPr lang="ja-JP" alt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日本の人流課題</a:t>
            </a:r>
            <a:endParaRPr lang="ja-JP" altLang="en-US" dirty="0"/>
          </a:p>
        </p:txBody>
      </p:sp>
      <p:sp>
        <p:nvSpPr>
          <p:cNvPr id="251907" name="コンテンツ プレースホルダ 2"/>
          <p:cNvSpPr>
            <a:spLocks noGrp="1"/>
          </p:cNvSpPr>
          <p:nvPr>
            <p:ph idx="1"/>
          </p:nvPr>
        </p:nvSpPr>
        <p:spPr/>
        <p:txBody>
          <a:bodyPr/>
          <a:lstStyle/>
          <a:p>
            <a:r>
              <a:rPr lang="ja-JP" altLang="en-US" dirty="0" smtClean="0"/>
              <a:t>アジアゲートウェイとリニア</a:t>
            </a:r>
            <a:endParaRPr lang="en-US" altLang="ja-JP" dirty="0" smtClean="0"/>
          </a:p>
          <a:p>
            <a:r>
              <a:rPr lang="ja-JP" altLang="en-US" dirty="0" smtClean="0"/>
              <a:t>アジアゲートウェイは、横田基地の開放が最大課題</a:t>
            </a:r>
            <a:endParaRPr lang="en-US" altLang="ja-JP" dirty="0" smtClean="0"/>
          </a:p>
          <a:p>
            <a:r>
              <a:rPr lang="ja-JP" altLang="en-US" dirty="0" smtClean="0"/>
              <a:t>リニアは東海道新幹線の活用方法に変化を与え、北陸新幹線のあり方への影響が大</a:t>
            </a:r>
            <a:endParaRPr lang="en-US" altLang="ja-JP" dirty="0" smtClean="0"/>
          </a:p>
          <a:p>
            <a:r>
              <a:rPr lang="ja-JP" altLang="en-US" dirty="0" smtClean="0"/>
              <a:t>在来鉄道のバス専用道化が地域振興の要</a:t>
            </a:r>
            <a:endParaRPr lang="en-US" altLang="ja-JP" dirty="0" smtClean="0"/>
          </a:p>
          <a:p>
            <a:r>
              <a:rPr lang="ja-JP" altLang="en-US" dirty="0" smtClean="0"/>
              <a:t>スマートフォン活用のモバイル交通革命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人流の空間軸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第二回講義　</a:t>
            </a:r>
            <a:endParaRPr kumimoji="1" lang="en-US" altLang="ja-JP" dirty="0" smtClean="0"/>
          </a:p>
          <a:p>
            <a:r>
              <a:rPr lang="ja-JP" altLang="en-US" dirty="0" smtClean="0">
                <a:solidFill>
                  <a:srgbClr val="FF0000"/>
                </a:solidFill>
              </a:rPr>
              <a:t>適正配置　過疎と過密</a:t>
            </a:r>
            <a:endParaRPr lang="en-US" altLang="ja-JP" dirty="0" smtClean="0">
              <a:solidFill>
                <a:srgbClr val="FF0000"/>
              </a:solidFill>
            </a:endParaRPr>
          </a:p>
          <a:p>
            <a:r>
              <a:rPr lang="ja-JP" altLang="en-US" dirty="0" smtClean="0"/>
              <a:t>鉄道整備における再開発派と郊外派</a:t>
            </a:r>
            <a:endParaRPr lang="en-US" altLang="ja-JP" dirty="0" smtClean="0"/>
          </a:p>
          <a:p>
            <a:r>
              <a:rPr kumimoji="1" lang="ja-JP" altLang="en-US" dirty="0" smtClean="0"/>
              <a:t>一極集中論から首都機能移転</a:t>
            </a:r>
            <a:endParaRPr kumimoji="1" lang="en-US" altLang="ja-JP" dirty="0" smtClean="0"/>
          </a:p>
          <a:p>
            <a:r>
              <a:rPr lang="ja-JP" altLang="en-US" dirty="0" smtClean="0"/>
              <a:t>一日交通圏構想</a:t>
            </a:r>
            <a:endParaRPr lang="en-US" altLang="ja-JP" dirty="0" smtClean="0"/>
          </a:p>
          <a:p>
            <a:r>
              <a:rPr kumimoji="1" lang="ja-JP" altLang="en-US" dirty="0" smtClean="0"/>
              <a:t>再び人口減少　</a:t>
            </a:r>
            <a:endParaRPr kumimoji="1" lang="en-US" altLang="ja-JP" dirty="0" smtClean="0"/>
          </a:p>
          <a:p>
            <a:r>
              <a:rPr lang="ja-JP" altLang="en-US" dirty="0" smtClean="0"/>
              <a:t>外国人労働者と外国人観光客</a:t>
            </a:r>
            <a:r>
              <a:rPr kumimoji="1" lang="ja-JP" altLang="en-US" dirty="0" smtClean="0"/>
              <a:t>　</a:t>
            </a:r>
            <a:endParaRPr kumimoji="1" lang="en-US" altLang="ja-JP" dirty="0" smtClean="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1624</Words>
  <Application>Microsoft Office PowerPoint</Application>
  <PresentationFormat>画面に合わせる (4:3)</PresentationFormat>
  <Paragraphs>295</Paragraphs>
  <Slides>51</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51</vt:i4>
      </vt:variant>
    </vt:vector>
  </HeadingPairs>
  <TitlesOfParts>
    <vt:vector size="58" baseType="lpstr">
      <vt:lpstr>HGPｺﾞｼｯｸE</vt:lpstr>
      <vt:lpstr>ＭＳ Ｐゴシック</vt:lpstr>
      <vt:lpstr>ＭＳ ゴシック</vt:lpstr>
      <vt:lpstr>Arial</vt:lpstr>
      <vt:lpstr>Calibri</vt:lpstr>
      <vt:lpstr>Times New Roman</vt:lpstr>
      <vt:lpstr>Office テーマ</vt:lpstr>
      <vt:lpstr>都市環境情報論　第十四回  人流論の試み ～ヒトを移動させる力～</vt:lpstr>
      <vt:lpstr>PowerPoint プレゼンテーション</vt:lpstr>
      <vt:lpstr>物流に対して「人流」を造語</vt:lpstr>
      <vt:lpstr>『ユビキタス時代の人流』 寺前秀一　システムオリジン</vt:lpstr>
      <vt:lpstr>中国では？画像検索 https://www.google.co.jp/search?q=%E4%BA%BA%E6%B5%81&amp;tbm=isch&amp;tbo=u&amp;source=univ&amp;sa=X&amp;ei=w0MJU5vOHM7OkwW21oCgCA&amp;ved=0CC4QsAQ&amp;biw=1093&amp;bih=538</vt:lpstr>
      <vt:lpstr>人流の基礎は人口（出産・婚姻）</vt:lpstr>
      <vt:lpstr>造語はユビキタス時代の人流 ←観光概念の非科学性から発想</vt:lpstr>
      <vt:lpstr>日本の人流課題</vt:lpstr>
      <vt:lpstr>人流の空間軸</vt:lpstr>
      <vt:lpstr>人流の時間軸</vt:lpstr>
      <vt:lpstr>何故「旅客交通」ではないのか？</vt:lpstr>
      <vt:lpstr>　人を移動させる原因←脳内作用</vt:lpstr>
      <vt:lpstr>人流とは暮らし方を表す</vt:lpstr>
      <vt:lpstr>大都市の魅力</vt:lpstr>
      <vt:lpstr>住むと訪れる</vt:lpstr>
      <vt:lpstr>住む（定住）</vt:lpstr>
      <vt:lpstr>宿住問題</vt:lpstr>
      <vt:lpstr>ホテルと旅館</vt:lpstr>
      <vt:lpstr>ロングステイ</vt:lpstr>
      <vt:lpstr>ヒトを移動させる動機</vt:lpstr>
      <vt:lpstr>興業としてのスポーツ</vt:lpstr>
      <vt:lpstr>観光資源　スラム⇒廃墟</vt:lpstr>
      <vt:lpstr>カジノ http://markethack.net/archives/51903430.html</vt:lpstr>
      <vt:lpstr>PowerPoint プレゼンテーション</vt:lpstr>
      <vt:lpstr>ギャンブルに対する反対論等</vt:lpstr>
      <vt:lpstr>医療観光</vt:lpstr>
      <vt:lpstr>買物特区</vt:lpstr>
      <vt:lpstr>ヒトの移動</vt:lpstr>
      <vt:lpstr>高論文 「観光の政治学」</vt:lpstr>
      <vt:lpstr>テラフォーミング</vt:lpstr>
      <vt:lpstr>都市デザイン</vt:lpstr>
      <vt:lpstr>旅行業法の構造</vt:lpstr>
      <vt:lpstr>PowerPoint プレゼンテーション</vt:lpstr>
      <vt:lpstr>PowerPoint プレゼンテーション</vt:lpstr>
      <vt:lpstr>PowerPoint プレゼンテーション</vt:lpstr>
      <vt:lpstr>PowerPoint プレゼンテーション</vt:lpstr>
      <vt:lpstr>②　観光と公共交通の融合</vt:lpstr>
      <vt:lpstr>指タク導入調査</vt:lpstr>
      <vt:lpstr>③ＪＲ東日本のスイカマーケッティング</vt:lpstr>
      <vt:lpstr>あなたの人生を任せてください</vt:lpstr>
      <vt:lpstr>外国にこだわる日本</vt:lpstr>
      <vt:lpstr>PowerPoint プレゼンテーション</vt:lpstr>
      <vt:lpstr>北海道外国人観光客</vt:lpstr>
      <vt:lpstr>PowerPoint プレゼンテーション</vt:lpstr>
      <vt:lpstr>アジア大交流時代 ～ＨＩＳ会長澤田秀雄 日経ビジネス2013.9.30～</vt:lpstr>
      <vt:lpstr>観光のビジネスモデル</vt:lpstr>
      <vt:lpstr>観光マーケティング①</vt:lpstr>
      <vt:lpstr>観光マーケティング②</vt:lpstr>
      <vt:lpstr>PowerPoint プレゼンテーション</vt:lpstr>
      <vt:lpstr>PowerPoint プレゼンテーション</vt:lpstr>
      <vt:lpstr>PowerPoint プレゼンテーション</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第一三回 ヒトを移動させる力 人流論の試み</dc:title>
  <dc:creator>teramae</dc:creator>
  <cp:lastModifiedBy>teikyo</cp:lastModifiedBy>
  <cp:revision>14</cp:revision>
  <dcterms:created xsi:type="dcterms:W3CDTF">2014-02-08T00:32:48Z</dcterms:created>
  <dcterms:modified xsi:type="dcterms:W3CDTF">2015-02-14T05:54:18Z</dcterms:modified>
</cp:coreProperties>
</file>